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9" d="100"/>
          <a:sy n="49" d="100"/>
        </p:scale>
        <p:origin x="1896" y="7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4" name="Google Shape;19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>
            <a:off x="9326880" y="-2194560"/>
            <a:ext cx="4937760" cy="4937760"/>
          </a:xfrm>
          <a:prstGeom prst="ellipse">
            <a:avLst/>
          </a:prstGeom>
          <a:noFill/>
          <a:ln w="12700" cap="flat" cmpd="sng">
            <a:solidFill>
              <a:srgbClr val="E86A1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/>
          <p:nvPr/>
        </p:nvSpPr>
        <p:spPr>
          <a:xfrm>
            <a:off x="9784080" y="-1737360"/>
            <a:ext cx="4023360" cy="4023360"/>
          </a:xfrm>
          <a:prstGeom prst="ellipse">
            <a:avLst/>
          </a:prstGeom>
          <a:noFill/>
          <a:ln w="9525" cap="flat" cmpd="sng">
            <a:solidFill>
              <a:srgbClr val="B44F0C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>
            <a:off x="11521440" y="182880"/>
            <a:ext cx="182880" cy="182880"/>
          </a:xfrm>
          <a:prstGeom prst="ellipse">
            <a:avLst/>
          </a:prstGeom>
          <a:solidFill>
            <a:srgbClr val="E86A17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777240" y="1755648"/>
            <a:ext cx="384048" cy="279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777240" y="2057400"/>
            <a:ext cx="10515600" cy="1525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>
              <a:lnSpc>
                <a:spcPct val="118000"/>
              </a:lnSpc>
            </a:pPr>
            <a:r>
              <a:rPr lang="ru-RU" sz="2800" i="1" dirty="0" err="1">
                <a:solidFill>
                  <a:schemeClr val="bg1"/>
                </a:solidFill>
              </a:rPr>
              <a:t>Застосування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байєсівської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оцінки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ризику</a:t>
            </a:r>
            <a:r>
              <a:rPr lang="ru-RU" sz="2800" i="1" dirty="0">
                <a:solidFill>
                  <a:schemeClr val="bg1"/>
                </a:solidFill>
              </a:rPr>
              <a:t> для </a:t>
            </a:r>
            <a:r>
              <a:rPr lang="ru-RU" sz="2800" i="1" dirty="0" err="1">
                <a:solidFill>
                  <a:schemeClr val="bg1"/>
                </a:solidFill>
              </a:rPr>
              <a:t>визначення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аномалій</a:t>
            </a:r>
            <a:r>
              <a:rPr lang="ru-RU" sz="2800" i="1" dirty="0">
                <a:solidFill>
                  <a:schemeClr val="bg1"/>
                </a:solidFill>
              </a:rPr>
              <a:t> у </a:t>
            </a:r>
            <a:r>
              <a:rPr lang="ru-RU" sz="2800" i="1" dirty="0" err="1">
                <a:solidFill>
                  <a:schemeClr val="bg1"/>
                </a:solidFill>
              </a:rPr>
              <a:t>вихідних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даних</a:t>
            </a:r>
            <a:r>
              <a:rPr lang="ru-RU" sz="2800" i="1" dirty="0">
                <a:solidFill>
                  <a:schemeClr val="bg1"/>
                </a:solidFill>
              </a:rPr>
              <a:t> в задачах </a:t>
            </a:r>
            <a:r>
              <a:rPr lang="ru-RU" sz="2800" i="1" dirty="0" err="1">
                <a:solidFill>
                  <a:schemeClr val="bg1"/>
                </a:solidFill>
              </a:rPr>
              <a:t>прогнозування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графіків</a:t>
            </a:r>
            <a:r>
              <a:rPr lang="ru-RU" sz="2800" i="1" dirty="0">
                <a:solidFill>
                  <a:schemeClr val="bg1"/>
                </a:solidFill>
              </a:rPr>
              <a:t> </a:t>
            </a:r>
            <a:r>
              <a:rPr lang="ru-RU" sz="2800" i="1" dirty="0" err="1">
                <a:solidFill>
                  <a:schemeClr val="bg1"/>
                </a:solidFill>
              </a:rPr>
              <a:t>генерування</a:t>
            </a:r>
            <a:r>
              <a:rPr lang="ru-RU" sz="2800" i="1" dirty="0">
                <a:solidFill>
                  <a:schemeClr val="bg1"/>
                </a:solidFill>
              </a:rPr>
              <a:t> ВДЕ</a:t>
            </a:r>
            <a:endParaRPr sz="2800" dirty="0">
              <a:solidFill>
                <a:schemeClr val="bg1"/>
              </a:solidFill>
            </a:endParaRPr>
          </a:p>
        </p:txBody>
      </p:sp>
      <p:cxnSp>
        <p:nvCxnSpPr>
          <p:cNvPr id="91" name="Google Shape;91;p13"/>
          <p:cNvCxnSpPr/>
          <p:nvPr/>
        </p:nvCxnSpPr>
        <p:spPr>
          <a:xfrm>
            <a:off x="777240" y="5074920"/>
            <a:ext cx="6080760" cy="0"/>
          </a:xfrm>
          <a:prstGeom prst="straightConnector1">
            <a:avLst/>
          </a:prstGeom>
          <a:noFill/>
          <a:ln w="9525" cap="flat" cmpd="sng">
            <a:solidFill>
              <a:srgbClr val="3A4C6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92" name="Google Shape;92;p13"/>
          <p:cNvSpPr txBox="1"/>
          <p:nvPr/>
        </p:nvSpPr>
        <p:spPr>
          <a:xfrm>
            <a:off x="777240" y="5285232"/>
            <a:ext cx="5486400" cy="2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9FAEC6"/>
                </a:solidFill>
                <a:latin typeface="Calibri"/>
                <a:ea typeface="Calibri"/>
                <a:cs typeface="Calibri"/>
                <a:sym typeface="Calibri"/>
              </a:rPr>
              <a:t>Виконав  </a:t>
            </a:r>
            <a:r>
              <a:rPr lang="en-US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Тептя Єв</a:t>
            </a: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геній Андрійович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777240" y="5623560"/>
            <a:ext cx="5486400" cy="2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9FAEC6"/>
                </a:solidFill>
                <a:latin typeface="Calibri"/>
                <a:ea typeface="Calibri"/>
                <a:cs typeface="Calibri"/>
                <a:sym typeface="Calibri"/>
              </a:rPr>
              <a:t>Науковий керівник  </a:t>
            </a:r>
            <a:r>
              <a:rPr lang="en-US" sz="13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Комар</a:t>
            </a:r>
            <a:r>
              <a:rPr lang="en-US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Вячеслав Олександрович</a:t>
            </a:r>
            <a:endParaRPr/>
          </a:p>
        </p:txBody>
      </p:sp>
      <p:sp>
        <p:nvSpPr>
          <p:cNvPr id="94" name="Google Shape;94;p13"/>
          <p:cNvSpPr txBox="1"/>
          <p:nvPr/>
        </p:nvSpPr>
        <p:spPr>
          <a:xfrm>
            <a:off x="6858000" y="6510528"/>
            <a:ext cx="484632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1" u="none" strike="noStrike" cap="none">
                <a:solidFill>
                  <a:srgbClr val="9FAEC6"/>
                </a:solidFill>
                <a:latin typeface="Calibri"/>
                <a:ea typeface="Calibri"/>
                <a:cs typeface="Calibri"/>
                <a:sym typeface="Calibri"/>
              </a:rPr>
              <a:t>Київ  ·  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/>
          <p:nvPr/>
        </p:nvSpPr>
        <p:spPr>
          <a:xfrm>
            <a:off x="0" y="0"/>
            <a:ext cx="12191700" cy="685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427020" y="132491"/>
            <a:ext cx="109728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План</a:t>
            </a:r>
            <a:r>
              <a:rPr lang="en-US" sz="40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40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доповіді</a:t>
            </a:r>
            <a:endParaRPr sz="4000" dirty="0"/>
          </a:p>
        </p:txBody>
      </p:sp>
      <p:sp>
        <p:nvSpPr>
          <p:cNvPr id="102" name="Google Shape;102;p14"/>
          <p:cNvSpPr/>
          <p:nvPr/>
        </p:nvSpPr>
        <p:spPr>
          <a:xfrm>
            <a:off x="594360" y="806992"/>
            <a:ext cx="384048" cy="279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777240" y="1355048"/>
            <a:ext cx="38100" cy="12344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1005840" y="1318472"/>
            <a:ext cx="73152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dirty="0"/>
          </a:p>
        </p:txBody>
      </p:sp>
      <p:sp>
        <p:nvSpPr>
          <p:cNvPr id="105" name="Google Shape;105;p14"/>
          <p:cNvSpPr txBox="1"/>
          <p:nvPr/>
        </p:nvSpPr>
        <p:spPr>
          <a:xfrm>
            <a:off x="1828800" y="1373336"/>
            <a:ext cx="393192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Актуальність</a:t>
            </a:r>
            <a:endParaRPr sz="2800" dirty="0"/>
          </a:p>
        </p:txBody>
      </p:sp>
      <p:sp>
        <p:nvSpPr>
          <p:cNvPr id="115" name="Google Shape;115;p14"/>
          <p:cNvSpPr/>
          <p:nvPr/>
        </p:nvSpPr>
        <p:spPr>
          <a:xfrm>
            <a:off x="777120" y="3967494"/>
            <a:ext cx="38100" cy="12344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4"/>
          <p:cNvSpPr txBox="1"/>
          <p:nvPr/>
        </p:nvSpPr>
        <p:spPr>
          <a:xfrm>
            <a:off x="1005720" y="3930918"/>
            <a:ext cx="73152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uk-UA" sz="2800" b="0" i="0" u="none" strike="noStrike" cap="none" dirty="0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dirty="0"/>
          </a:p>
        </p:txBody>
      </p:sp>
      <p:sp>
        <p:nvSpPr>
          <p:cNvPr id="117" name="Google Shape;117;p14"/>
          <p:cNvSpPr txBox="1"/>
          <p:nvPr/>
        </p:nvSpPr>
        <p:spPr>
          <a:xfrm>
            <a:off x="1828680" y="3985782"/>
            <a:ext cx="393192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Результати</a:t>
            </a:r>
            <a:endParaRPr sz="2800"/>
          </a:p>
        </p:txBody>
      </p:sp>
      <p:sp>
        <p:nvSpPr>
          <p:cNvPr id="119" name="Google Shape;119;p14"/>
          <p:cNvSpPr/>
          <p:nvPr/>
        </p:nvSpPr>
        <p:spPr>
          <a:xfrm>
            <a:off x="777240" y="5283112"/>
            <a:ext cx="38100" cy="12344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14"/>
          <p:cNvSpPr txBox="1"/>
          <p:nvPr/>
        </p:nvSpPr>
        <p:spPr>
          <a:xfrm>
            <a:off x="1005840" y="5246536"/>
            <a:ext cx="73152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uk-UA" sz="2800" b="0" i="0" u="none" strike="noStrike" cap="none" dirty="0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dirty="0"/>
          </a:p>
        </p:txBody>
      </p:sp>
      <p:sp>
        <p:nvSpPr>
          <p:cNvPr id="121" name="Google Shape;121;p14"/>
          <p:cNvSpPr txBox="1"/>
          <p:nvPr/>
        </p:nvSpPr>
        <p:spPr>
          <a:xfrm>
            <a:off x="1828800" y="5301400"/>
            <a:ext cx="393180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Висновки</a:t>
            </a:r>
            <a:endParaRPr sz="2800"/>
          </a:p>
        </p:txBody>
      </p:sp>
      <p:sp>
        <p:nvSpPr>
          <p:cNvPr id="124" name="Google Shape;124;p14"/>
          <p:cNvSpPr txBox="1"/>
          <p:nvPr/>
        </p:nvSpPr>
        <p:spPr>
          <a:xfrm>
            <a:off x="594360" y="659244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Байєсівський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MCMC-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підхід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виявлення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аномалій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ФЕС  ·  ВНТУ, 2026</a:t>
            </a:r>
            <a:endParaRPr dirty="0"/>
          </a:p>
        </p:txBody>
      </p:sp>
      <p:sp>
        <p:nvSpPr>
          <p:cNvPr id="2" name="Google Shape;111;p14">
            <a:extLst>
              <a:ext uri="{FF2B5EF4-FFF2-40B4-BE49-F238E27FC236}">
                <a16:creationId xmlns:a16="http://schemas.microsoft.com/office/drawing/2014/main" id="{6E00F031-3AFD-64A8-CB4C-2D45E13F91B2}"/>
              </a:ext>
            </a:extLst>
          </p:cNvPr>
          <p:cNvSpPr/>
          <p:nvPr/>
        </p:nvSpPr>
        <p:spPr>
          <a:xfrm>
            <a:off x="777120" y="2651876"/>
            <a:ext cx="38100" cy="12344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12;p14">
            <a:extLst>
              <a:ext uri="{FF2B5EF4-FFF2-40B4-BE49-F238E27FC236}">
                <a16:creationId xmlns:a16="http://schemas.microsoft.com/office/drawing/2014/main" id="{581532D3-1BDF-7FC5-FF2E-ACDB1928BC79}"/>
              </a:ext>
            </a:extLst>
          </p:cNvPr>
          <p:cNvSpPr txBox="1"/>
          <p:nvPr/>
        </p:nvSpPr>
        <p:spPr>
          <a:xfrm>
            <a:off x="1005720" y="2615300"/>
            <a:ext cx="73152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uk-UA" sz="2800" b="0" i="0" u="none" strike="noStrike" cap="none" dirty="0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/>
          </a:p>
        </p:txBody>
      </p:sp>
      <p:sp>
        <p:nvSpPr>
          <p:cNvPr id="4" name="Google Shape;113;p14">
            <a:extLst>
              <a:ext uri="{FF2B5EF4-FFF2-40B4-BE49-F238E27FC236}">
                <a16:creationId xmlns:a16="http://schemas.microsoft.com/office/drawing/2014/main" id="{9441C875-50C2-60DE-4B8B-7D7666D0575F}"/>
              </a:ext>
            </a:extLst>
          </p:cNvPr>
          <p:cNvSpPr txBox="1"/>
          <p:nvPr/>
        </p:nvSpPr>
        <p:spPr>
          <a:xfrm>
            <a:off x="1828680" y="2670164"/>
            <a:ext cx="3931920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Опис м</a:t>
            </a:r>
            <a:r>
              <a:rPr lang="en-US" sz="28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етод</a:t>
            </a:r>
            <a:r>
              <a:rPr lang="uk-UA" sz="28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у</a:t>
            </a:r>
            <a:endParaRPr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5B8AD4-B304-978F-DFAB-4B89EAF90003}"/>
              </a:ext>
            </a:extLst>
          </p:cNvPr>
          <p:cNvSpPr txBox="1"/>
          <p:nvPr/>
        </p:nvSpPr>
        <p:spPr>
          <a:xfrm>
            <a:off x="11484475" y="105448"/>
            <a:ext cx="622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274BA9-DB46-4B6D-B372-67EB197AAE5C}" type="slidenum">
              <a:rPr lang="ru-RU" sz="1600" smtClean="0"/>
              <a:t>2</a:t>
            </a:fld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/>
          <p:nvPr/>
        </p:nvSpPr>
        <p:spPr>
          <a:xfrm>
            <a:off x="-15100" y="0"/>
            <a:ext cx="12191700" cy="685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5"/>
          <p:cNvSpPr txBox="1"/>
          <p:nvPr/>
        </p:nvSpPr>
        <p:spPr>
          <a:xfrm>
            <a:off x="594345" y="0"/>
            <a:ext cx="10972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А</a:t>
            </a:r>
            <a:r>
              <a:rPr lang="uk-UA" sz="30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ктуальність</a:t>
            </a:r>
            <a:endParaRPr dirty="0"/>
          </a:p>
        </p:txBody>
      </p:sp>
      <p:sp>
        <p:nvSpPr>
          <p:cNvPr id="132" name="Google Shape;132;p15"/>
          <p:cNvSpPr/>
          <p:nvPr/>
        </p:nvSpPr>
        <p:spPr>
          <a:xfrm>
            <a:off x="594360" y="485987"/>
            <a:ext cx="384048" cy="279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5"/>
          <p:cNvSpPr txBox="1"/>
          <p:nvPr/>
        </p:nvSpPr>
        <p:spPr>
          <a:xfrm>
            <a:off x="7345830" y="4757340"/>
            <a:ext cx="4221315" cy="120161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0" u="none" strike="noStrike" cap="none" dirty="0">
                <a:solidFill>
                  <a:schemeClr val="accent6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ЗАДАЧА</a:t>
            </a:r>
          </a:p>
          <a:p>
            <a:pPr marL="0" marR="0" lvl="0" indent="0" algn="l" rtl="0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автоматично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знаходити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аномалії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в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історичних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даних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очищати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датасет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перед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навчанням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моделей</a:t>
            </a:r>
            <a:r>
              <a:rPr lang="en-US" sz="16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прогнозу</a:t>
            </a:r>
            <a:endParaRPr sz="1600" dirty="0"/>
          </a:p>
        </p:txBody>
      </p:sp>
      <p:sp>
        <p:nvSpPr>
          <p:cNvPr id="146" name="Google Shape;146;p15"/>
          <p:cNvSpPr txBox="1"/>
          <p:nvPr/>
        </p:nvSpPr>
        <p:spPr>
          <a:xfrm>
            <a:off x="594352" y="6709181"/>
            <a:ext cx="57693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Байєсівський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MCMC-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підхід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виявлення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аномалій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ФЕС  ·  ВНТУ, 2026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C38260-D79B-242D-A8D7-655D0B608246}"/>
              </a:ext>
            </a:extLst>
          </p:cNvPr>
          <p:cNvSpPr txBox="1"/>
          <p:nvPr/>
        </p:nvSpPr>
        <p:spPr>
          <a:xfrm>
            <a:off x="11484475" y="105448"/>
            <a:ext cx="622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274BA9-DB46-4B6D-B372-67EB197AAE5C}" type="slidenum">
              <a:rPr lang="ru-RU" sz="1600" smtClean="0"/>
              <a:t>3</a:t>
            </a:fld>
            <a:endParaRPr lang="ru-RU" sz="1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0968AD5-F97F-B079-2313-F9802B3F3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100" y="550108"/>
            <a:ext cx="12192000" cy="3546881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6C459A4-2BB3-CB89-FA67-8F33D16BB5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5400" y="3980195"/>
            <a:ext cx="6437147" cy="27559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6"/>
          <p:cNvSpPr txBox="1"/>
          <p:nvPr/>
        </p:nvSpPr>
        <p:spPr>
          <a:xfrm>
            <a:off x="594360" y="84424"/>
            <a:ext cx="10972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Опис</a:t>
            </a:r>
            <a:r>
              <a:rPr lang="ru-RU" sz="30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методу</a:t>
            </a:r>
            <a:endParaRPr dirty="0"/>
          </a:p>
        </p:txBody>
      </p:sp>
      <p:sp>
        <p:nvSpPr>
          <p:cNvPr id="155" name="Google Shape;155;p16"/>
          <p:cNvSpPr/>
          <p:nvPr/>
        </p:nvSpPr>
        <p:spPr>
          <a:xfrm>
            <a:off x="594360" y="631905"/>
            <a:ext cx="384048" cy="279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6"/>
          <p:cNvSpPr/>
          <p:nvPr/>
        </p:nvSpPr>
        <p:spPr>
          <a:xfrm>
            <a:off x="594360" y="982980"/>
            <a:ext cx="2157984" cy="3520440"/>
          </a:xfrm>
          <a:prstGeom prst="roundRect">
            <a:avLst>
              <a:gd name="adj" fmla="val 5000"/>
            </a:avLst>
          </a:prstGeom>
          <a:solidFill>
            <a:srgbClr val="F1EA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594360" y="982980"/>
            <a:ext cx="2157984" cy="3175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6"/>
          <p:cNvSpPr txBox="1"/>
          <p:nvPr/>
        </p:nvSpPr>
        <p:spPr>
          <a:xfrm>
            <a:off x="822960" y="1147572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i="0" u="none" strike="noStrike" cap="none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/>
          </a:p>
        </p:txBody>
      </p:sp>
      <p:sp>
        <p:nvSpPr>
          <p:cNvPr id="159" name="Google Shape;159;p16"/>
          <p:cNvSpPr txBox="1"/>
          <p:nvPr/>
        </p:nvSpPr>
        <p:spPr>
          <a:xfrm>
            <a:off x="822960" y="1760220"/>
            <a:ext cx="1700784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Диспетчерські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обмеження</a:t>
            </a:r>
            <a:endParaRPr/>
          </a:p>
        </p:txBody>
      </p:sp>
      <p:cxnSp>
        <p:nvCxnSpPr>
          <p:cNvPr id="160" name="Google Shape;160;p16"/>
          <p:cNvCxnSpPr/>
          <p:nvPr/>
        </p:nvCxnSpPr>
        <p:spPr>
          <a:xfrm>
            <a:off x="822960" y="2720340"/>
            <a:ext cx="1700784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161" name="Google Shape;161;p16"/>
          <p:cNvSpPr txBox="1"/>
          <p:nvPr/>
        </p:nvSpPr>
        <p:spPr>
          <a:xfrm>
            <a:off x="822960" y="2811780"/>
            <a:ext cx="1700784" cy="423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ОСП чи ОСР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примусово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знижує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потужність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станції</a:t>
            </a:r>
            <a:endParaRPr dirty="0"/>
          </a:p>
        </p:txBody>
      </p:sp>
      <p:sp>
        <p:nvSpPr>
          <p:cNvPr id="163" name="Google Shape;163;p16"/>
          <p:cNvSpPr/>
          <p:nvPr/>
        </p:nvSpPr>
        <p:spPr>
          <a:xfrm>
            <a:off x="2843784" y="982980"/>
            <a:ext cx="2157984" cy="3520440"/>
          </a:xfrm>
          <a:prstGeom prst="roundRect">
            <a:avLst>
              <a:gd name="adj" fmla="val 5000"/>
            </a:avLst>
          </a:prstGeom>
          <a:solidFill>
            <a:srgbClr val="F1EA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6"/>
          <p:cNvSpPr/>
          <p:nvPr/>
        </p:nvSpPr>
        <p:spPr>
          <a:xfrm>
            <a:off x="2843784" y="982980"/>
            <a:ext cx="2157984" cy="3175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6"/>
          <p:cNvSpPr txBox="1"/>
          <p:nvPr/>
        </p:nvSpPr>
        <p:spPr>
          <a:xfrm>
            <a:off x="3072384" y="1147572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i="0" u="none" strike="noStrike" cap="none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/>
          </a:p>
        </p:txBody>
      </p:sp>
      <p:sp>
        <p:nvSpPr>
          <p:cNvPr id="166" name="Google Shape;166;p16"/>
          <p:cNvSpPr txBox="1"/>
          <p:nvPr/>
        </p:nvSpPr>
        <p:spPr>
          <a:xfrm>
            <a:off x="3072384" y="1760220"/>
            <a:ext cx="1700784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Несправності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обладнання</a:t>
            </a:r>
            <a:endParaRPr/>
          </a:p>
        </p:txBody>
      </p:sp>
      <p:cxnSp>
        <p:nvCxnSpPr>
          <p:cNvPr id="167" name="Google Shape;167;p16"/>
          <p:cNvCxnSpPr/>
          <p:nvPr/>
        </p:nvCxnSpPr>
        <p:spPr>
          <a:xfrm>
            <a:off x="3072384" y="2720340"/>
            <a:ext cx="1700784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168" name="Google Shape;168;p16"/>
          <p:cNvSpPr txBox="1"/>
          <p:nvPr/>
        </p:nvSpPr>
        <p:spPr>
          <a:xfrm>
            <a:off x="3072384" y="2811780"/>
            <a:ext cx="1700784" cy="634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Деградація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чи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відмова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інверторів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uk-UA" sz="1100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фотомодулів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тощо</a:t>
            </a:r>
            <a:endParaRPr dirty="0"/>
          </a:p>
        </p:txBody>
      </p:sp>
      <p:sp>
        <p:nvSpPr>
          <p:cNvPr id="169" name="Google Shape;169;p16"/>
          <p:cNvSpPr/>
          <p:nvPr/>
        </p:nvSpPr>
        <p:spPr>
          <a:xfrm>
            <a:off x="5093208" y="982980"/>
            <a:ext cx="2157984" cy="3520440"/>
          </a:xfrm>
          <a:prstGeom prst="roundRect">
            <a:avLst>
              <a:gd name="adj" fmla="val 5000"/>
            </a:avLst>
          </a:prstGeom>
          <a:solidFill>
            <a:srgbClr val="F1EA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6"/>
          <p:cNvSpPr/>
          <p:nvPr/>
        </p:nvSpPr>
        <p:spPr>
          <a:xfrm>
            <a:off x="5093208" y="982980"/>
            <a:ext cx="2157984" cy="3175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6"/>
          <p:cNvSpPr txBox="1"/>
          <p:nvPr/>
        </p:nvSpPr>
        <p:spPr>
          <a:xfrm>
            <a:off x="5321808" y="1147572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i="0" u="none" strike="noStrike" cap="none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/>
          </a:p>
        </p:txBody>
      </p:sp>
      <p:sp>
        <p:nvSpPr>
          <p:cNvPr id="172" name="Google Shape;172;p16"/>
          <p:cNvSpPr txBox="1"/>
          <p:nvPr/>
        </p:nvSpPr>
        <p:spPr>
          <a:xfrm>
            <a:off x="5321808" y="1760220"/>
            <a:ext cx="1700784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Обмеження інвертора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по верхній межі</a:t>
            </a:r>
            <a:endParaRPr/>
          </a:p>
        </p:txBody>
      </p:sp>
      <p:cxnSp>
        <p:nvCxnSpPr>
          <p:cNvPr id="173" name="Google Shape;173;p16"/>
          <p:cNvCxnSpPr/>
          <p:nvPr/>
        </p:nvCxnSpPr>
        <p:spPr>
          <a:xfrm>
            <a:off x="5321808" y="2720340"/>
            <a:ext cx="1700784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174" name="Google Shape;174;p16"/>
          <p:cNvSpPr txBox="1"/>
          <p:nvPr/>
        </p:nvSpPr>
        <p:spPr>
          <a:xfrm>
            <a:off x="5321808" y="2811780"/>
            <a:ext cx="1700784" cy="846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Інвертор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за технічними параметрами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не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пропускає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всю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наявну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потужність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постійного</a:t>
            </a:r>
            <a:r>
              <a:rPr lang="en-US" sz="11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струму</a:t>
            </a:r>
            <a:endParaRPr dirty="0"/>
          </a:p>
        </p:txBody>
      </p:sp>
      <p:sp>
        <p:nvSpPr>
          <p:cNvPr id="176" name="Google Shape;176;p16"/>
          <p:cNvSpPr/>
          <p:nvPr/>
        </p:nvSpPr>
        <p:spPr>
          <a:xfrm>
            <a:off x="7342632" y="982980"/>
            <a:ext cx="2157984" cy="3520440"/>
          </a:xfrm>
          <a:prstGeom prst="roundRect">
            <a:avLst>
              <a:gd name="adj" fmla="val 5000"/>
            </a:avLst>
          </a:prstGeom>
          <a:solidFill>
            <a:srgbClr val="F1EA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6"/>
          <p:cNvSpPr/>
          <p:nvPr/>
        </p:nvSpPr>
        <p:spPr>
          <a:xfrm>
            <a:off x="7342632" y="982980"/>
            <a:ext cx="2157984" cy="3175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6"/>
          <p:cNvSpPr txBox="1"/>
          <p:nvPr/>
        </p:nvSpPr>
        <p:spPr>
          <a:xfrm>
            <a:off x="7571232" y="1147572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i="0" u="none" strike="noStrike" cap="none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/>
          </a:p>
        </p:txBody>
      </p:sp>
      <p:sp>
        <p:nvSpPr>
          <p:cNvPr id="179" name="Google Shape;179;p16"/>
          <p:cNvSpPr txBox="1"/>
          <p:nvPr/>
        </p:nvSpPr>
        <p:spPr>
          <a:xfrm>
            <a:off x="7571232" y="1760220"/>
            <a:ext cx="1700784" cy="4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Збої</a:t>
            </a:r>
            <a:r>
              <a:rPr lang="en-US" sz="14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каналів</a:t>
            </a:r>
            <a:r>
              <a:rPr lang="en-US" sz="14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звʼязку</a:t>
            </a:r>
            <a:r>
              <a:rPr lang="uk-UA" sz="14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та АСКОЕ</a:t>
            </a:r>
            <a:endParaRPr dirty="0"/>
          </a:p>
        </p:txBody>
      </p:sp>
      <p:cxnSp>
        <p:nvCxnSpPr>
          <p:cNvPr id="180" name="Google Shape;180;p16"/>
          <p:cNvCxnSpPr/>
          <p:nvPr/>
        </p:nvCxnSpPr>
        <p:spPr>
          <a:xfrm>
            <a:off x="7571232" y="2720340"/>
            <a:ext cx="1700784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181" name="Google Shape;181;p16"/>
          <p:cNvSpPr txBox="1"/>
          <p:nvPr/>
        </p:nvSpPr>
        <p:spPr>
          <a:xfrm>
            <a:off x="7571232" y="2811780"/>
            <a:ext cx="1700784" cy="128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Прогалини, артефакти, нулі замість реальних значень у обліку</a:t>
            </a:r>
            <a:endParaRPr/>
          </a:p>
        </p:txBody>
      </p:sp>
      <p:sp>
        <p:nvSpPr>
          <p:cNvPr id="183" name="Google Shape;183;p16"/>
          <p:cNvSpPr/>
          <p:nvPr/>
        </p:nvSpPr>
        <p:spPr>
          <a:xfrm>
            <a:off x="9592056" y="982980"/>
            <a:ext cx="2157984" cy="3520440"/>
          </a:xfrm>
          <a:prstGeom prst="roundRect">
            <a:avLst>
              <a:gd name="adj" fmla="val 5000"/>
            </a:avLst>
          </a:prstGeom>
          <a:solidFill>
            <a:srgbClr val="F1EAD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6"/>
          <p:cNvSpPr/>
          <p:nvPr/>
        </p:nvSpPr>
        <p:spPr>
          <a:xfrm>
            <a:off x="9592056" y="982980"/>
            <a:ext cx="2157984" cy="3175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6"/>
          <p:cNvSpPr txBox="1"/>
          <p:nvPr/>
        </p:nvSpPr>
        <p:spPr>
          <a:xfrm>
            <a:off x="9820656" y="1147572"/>
            <a:ext cx="13716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0" i="0" u="none" strike="noStrike" cap="none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/>
          </a:p>
        </p:txBody>
      </p:sp>
      <p:sp>
        <p:nvSpPr>
          <p:cNvPr id="186" name="Google Shape;186;p16"/>
          <p:cNvSpPr txBox="1"/>
          <p:nvPr/>
        </p:nvSpPr>
        <p:spPr>
          <a:xfrm>
            <a:off x="9820656" y="1760220"/>
            <a:ext cx="1700784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Невизначеність</a:t>
            </a:r>
            <a:endParaRPr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погоди</a:t>
            </a:r>
            <a:endParaRPr/>
          </a:p>
        </p:txBody>
      </p:sp>
      <p:cxnSp>
        <p:nvCxnSpPr>
          <p:cNvPr id="187" name="Google Shape;187;p16"/>
          <p:cNvCxnSpPr/>
          <p:nvPr/>
        </p:nvCxnSpPr>
        <p:spPr>
          <a:xfrm>
            <a:off x="9820656" y="2720340"/>
            <a:ext cx="1700784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188" name="Google Shape;188;p16"/>
          <p:cNvSpPr txBox="1"/>
          <p:nvPr/>
        </p:nvSpPr>
        <p:spPr>
          <a:xfrm>
            <a:off x="9820656" y="2811780"/>
            <a:ext cx="1700784" cy="128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Розбіжність між прогнозом хмарності та реальними умовами</a:t>
            </a:r>
            <a:endParaRPr/>
          </a:p>
        </p:txBody>
      </p:sp>
      <p:sp>
        <p:nvSpPr>
          <p:cNvPr id="189" name="Google Shape;189;p16"/>
          <p:cNvSpPr txBox="1"/>
          <p:nvPr/>
        </p:nvSpPr>
        <p:spPr>
          <a:xfrm>
            <a:off x="594359" y="5532120"/>
            <a:ext cx="11078831" cy="320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Кожне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джерело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має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різну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фізичну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природу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—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діагностика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вимагає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не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лише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виявлення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відхилення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а й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класифікаці</a:t>
            </a:r>
            <a:r>
              <a:rPr lang="uk-UA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ю </a:t>
            </a:r>
            <a:r>
              <a:rPr lang="en-US" sz="1600" b="0" i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причини</a:t>
            </a:r>
            <a:r>
              <a:rPr lang="en-US" sz="1600" b="0" i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191" name="Google Shape;191;p16"/>
          <p:cNvSpPr txBox="1"/>
          <p:nvPr/>
        </p:nvSpPr>
        <p:spPr>
          <a:xfrm>
            <a:off x="594360" y="6582712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Байєсівський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MCMC-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підхід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виявлення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аномалій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ФЕС  ·  ВНТУ, 2026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88E471-D7FA-FBEB-6E82-DD0648C12DD6}"/>
              </a:ext>
            </a:extLst>
          </p:cNvPr>
          <p:cNvSpPr txBox="1"/>
          <p:nvPr/>
        </p:nvSpPr>
        <p:spPr>
          <a:xfrm>
            <a:off x="11484475" y="105448"/>
            <a:ext cx="622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274BA9-DB46-4B6D-B372-67EB197AAE5C}" type="slidenum">
              <a:rPr lang="ru-RU" sz="1600" smtClean="0"/>
              <a:t>4</a:t>
            </a:fld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"/>
          <p:cNvSpPr/>
          <p:nvPr/>
        </p:nvSpPr>
        <p:spPr>
          <a:xfrm>
            <a:off x="0" y="0"/>
            <a:ext cx="12191700" cy="685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7"/>
          <p:cNvSpPr txBox="1"/>
          <p:nvPr/>
        </p:nvSpPr>
        <p:spPr>
          <a:xfrm>
            <a:off x="594360" y="26056"/>
            <a:ext cx="10972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/>
            <a:r>
              <a:rPr lang="ru-RU" sz="3000" b="1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Опис</a:t>
            </a:r>
            <a:r>
              <a:rPr lang="ru-RU" sz="3000" b="1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методу</a:t>
            </a:r>
            <a:endParaRPr dirty="0"/>
          </a:p>
        </p:txBody>
      </p:sp>
      <p:sp>
        <p:nvSpPr>
          <p:cNvPr id="199" name="Google Shape;199;p17"/>
          <p:cNvSpPr/>
          <p:nvPr/>
        </p:nvSpPr>
        <p:spPr>
          <a:xfrm>
            <a:off x="594360" y="592984"/>
            <a:ext cx="384048" cy="279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5531888" y="837557"/>
            <a:ext cx="4206240" cy="347472"/>
          </a:xfrm>
          <a:prstGeom prst="ellipse">
            <a:avLst/>
          </a:prstGeom>
          <a:solidFill>
            <a:srgbClr val="FDE2C5"/>
          </a:solidFill>
          <a:ln w="11425" cap="flat" cmpd="sng">
            <a:solidFill>
              <a:srgbClr val="B44F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B44F0C"/>
                </a:solidFill>
                <a:latin typeface="Calibri"/>
                <a:ea typeface="Calibri"/>
                <a:cs typeface="Calibri"/>
                <a:sym typeface="Calibri"/>
              </a:rPr>
              <a:t>Початок</a:t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5531888" y="1239893"/>
            <a:ext cx="4206240" cy="347472"/>
          </a:xfrm>
          <a:prstGeom prst="parallelogram">
            <a:avLst>
              <a:gd name="adj" fmla="val 25000"/>
            </a:avLst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Прогнозні метеодані  +  SCADA-виміри</a:t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5531888" y="1642229"/>
            <a:ext cx="4206240" cy="347472"/>
          </a:xfrm>
          <a:prstGeom prst="rect">
            <a:avLst/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Сонячна</a:t>
            </a:r>
            <a:r>
              <a:rPr lang="en-US" sz="115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геометрія</a:t>
            </a:r>
            <a:r>
              <a:rPr lang="en-US" sz="115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en-US" sz="115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очікувана</a:t>
            </a:r>
            <a:r>
              <a:rPr lang="en-US" sz="115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потужність</a:t>
            </a:r>
            <a:r>
              <a:rPr lang="en-US" sz="115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213" name="Google Shape;213;p17"/>
          <p:cNvSpPr/>
          <p:nvPr/>
        </p:nvSpPr>
        <p:spPr>
          <a:xfrm>
            <a:off x="5531888" y="2044565"/>
            <a:ext cx="4206240" cy="347472"/>
          </a:xfrm>
          <a:prstGeom prst="rect">
            <a:avLst/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Залишок  r = P_факт − P_очікувана</a:t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5531888" y="2446901"/>
            <a:ext cx="4206240" cy="438912"/>
          </a:xfrm>
          <a:prstGeom prst="diamond">
            <a:avLst/>
          </a:prstGeom>
          <a:solidFill>
            <a:srgbClr val="FFF3DC"/>
          </a:solidFill>
          <a:ln w="11425" cap="flat" cmpd="sng">
            <a:solidFill>
              <a:srgbClr val="B44F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B44F0C"/>
                </a:solidFill>
                <a:latin typeface="Calibri"/>
                <a:ea typeface="Calibri"/>
                <a:cs typeface="Calibri"/>
                <a:sym typeface="Calibri"/>
              </a:rPr>
              <a:t>r &lt; 0 ?</a:t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9966728" y="2501765"/>
            <a:ext cx="2148839" cy="365760"/>
          </a:xfrm>
          <a:prstGeom prst="rect">
            <a:avLst/>
          </a:prstGeom>
          <a:solidFill>
            <a:srgbClr val="F1EADC"/>
          </a:solidFill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Шум</a:t>
            </a:r>
            <a:r>
              <a:rPr lang="en-US" sz="105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50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вимірювань</a:t>
            </a:r>
            <a:r>
              <a:rPr lang="en-US" sz="105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— </a:t>
            </a:r>
            <a:r>
              <a:rPr lang="en-US" sz="1050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ігнорується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16" name="Google Shape;216;p17"/>
          <p:cNvSpPr/>
          <p:nvPr/>
        </p:nvSpPr>
        <p:spPr>
          <a:xfrm>
            <a:off x="5531888" y="2940677"/>
            <a:ext cx="4206240" cy="347472"/>
          </a:xfrm>
          <a:prstGeom prst="rect">
            <a:avLst/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Групування</a:t>
            </a:r>
            <a:r>
              <a:rPr lang="en-US" sz="115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en-US" sz="115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кластеризація</a:t>
            </a:r>
            <a:r>
              <a:rPr lang="en-US" sz="115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dirty="0"/>
          </a:p>
        </p:txBody>
      </p:sp>
      <p:sp>
        <p:nvSpPr>
          <p:cNvPr id="217" name="Google Shape;217;p17"/>
          <p:cNvSpPr/>
          <p:nvPr/>
        </p:nvSpPr>
        <p:spPr>
          <a:xfrm>
            <a:off x="5531888" y="3343013"/>
            <a:ext cx="4206240" cy="347472"/>
          </a:xfrm>
          <a:prstGeom prst="rect">
            <a:avLst/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Моделювання розподілом Стьюдента + MCMC</a:t>
            </a:r>
            <a:endParaRPr/>
          </a:p>
        </p:txBody>
      </p:sp>
      <p:sp>
        <p:nvSpPr>
          <p:cNvPr id="218" name="Google Shape;218;p17"/>
          <p:cNvSpPr/>
          <p:nvPr/>
        </p:nvSpPr>
        <p:spPr>
          <a:xfrm>
            <a:off x="5531888" y="3745349"/>
            <a:ext cx="4206240" cy="347472"/>
          </a:xfrm>
          <a:prstGeom prst="rect">
            <a:avLst/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Оцінка ризику аномалії  (теорема Байєса)</a:t>
            </a:r>
            <a:endParaRPr/>
          </a:p>
        </p:txBody>
      </p:sp>
      <p:sp>
        <p:nvSpPr>
          <p:cNvPr id="219" name="Google Shape;219;p17"/>
          <p:cNvSpPr/>
          <p:nvPr/>
        </p:nvSpPr>
        <p:spPr>
          <a:xfrm>
            <a:off x="5531888" y="4147685"/>
            <a:ext cx="4206240" cy="438912"/>
          </a:xfrm>
          <a:prstGeom prst="diamond">
            <a:avLst/>
          </a:prstGeom>
          <a:solidFill>
            <a:srgbClr val="FFF3DC"/>
          </a:solidFill>
          <a:ln w="11425" cap="flat" cmpd="sng">
            <a:solidFill>
              <a:srgbClr val="B44F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B44F0C"/>
                </a:solidFill>
                <a:latin typeface="Calibri"/>
                <a:ea typeface="Calibri"/>
                <a:cs typeface="Calibri"/>
                <a:sym typeface="Calibri"/>
              </a:rPr>
              <a:t>Ризик  &gt;  порогу ?</a:t>
            </a:r>
            <a:endParaRPr/>
          </a:p>
        </p:txBody>
      </p:sp>
      <p:sp>
        <p:nvSpPr>
          <p:cNvPr id="220" name="Google Shape;220;p17"/>
          <p:cNvSpPr/>
          <p:nvPr/>
        </p:nvSpPr>
        <p:spPr>
          <a:xfrm>
            <a:off x="9966728" y="4202549"/>
            <a:ext cx="2148839" cy="365760"/>
          </a:xfrm>
          <a:prstGeom prst="rect">
            <a:avLst/>
          </a:prstGeom>
          <a:solidFill>
            <a:srgbClr val="F1EADC"/>
          </a:solidFill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Норма — звичайна година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221" name="Google Shape;221;p17"/>
          <p:cNvSpPr/>
          <p:nvPr/>
        </p:nvSpPr>
        <p:spPr>
          <a:xfrm>
            <a:off x="5531888" y="4641461"/>
            <a:ext cx="4206240" cy="347472"/>
          </a:xfrm>
          <a:prstGeom prst="rect">
            <a:avLst/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Класифікація: обмеження / несправність / погода</a:t>
            </a:r>
            <a:endParaRPr/>
          </a:p>
        </p:txBody>
      </p:sp>
      <p:sp>
        <p:nvSpPr>
          <p:cNvPr id="222" name="Google Shape;222;p17"/>
          <p:cNvSpPr/>
          <p:nvPr/>
        </p:nvSpPr>
        <p:spPr>
          <a:xfrm>
            <a:off x="5531888" y="5043797"/>
            <a:ext cx="4206240" cy="347472"/>
          </a:xfrm>
          <a:prstGeom prst="parallelogram">
            <a:avLst>
              <a:gd name="adj" fmla="val 25000"/>
            </a:avLst>
          </a:prstGeom>
          <a:solidFill>
            <a:srgbClr val="FFFFFF"/>
          </a:solidFill>
          <a:ln w="11425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Очищений датасет</a:t>
            </a:r>
            <a:endParaRPr/>
          </a:p>
        </p:txBody>
      </p:sp>
      <p:sp>
        <p:nvSpPr>
          <p:cNvPr id="223" name="Google Shape;223;p17"/>
          <p:cNvSpPr/>
          <p:nvPr/>
        </p:nvSpPr>
        <p:spPr>
          <a:xfrm>
            <a:off x="5531888" y="5446133"/>
            <a:ext cx="4206240" cy="347472"/>
          </a:xfrm>
          <a:prstGeom prst="ellipse">
            <a:avLst/>
          </a:prstGeom>
          <a:solidFill>
            <a:srgbClr val="FDE2C5"/>
          </a:solidFill>
          <a:ln w="11425" cap="flat" cmpd="sng">
            <a:solidFill>
              <a:srgbClr val="B44F0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76200" tIns="25400" rIns="76200" bIns="254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1" i="0" u="none" strike="noStrike" cap="none">
                <a:solidFill>
                  <a:srgbClr val="B44F0C"/>
                </a:solidFill>
                <a:latin typeface="Calibri"/>
                <a:ea typeface="Calibri"/>
                <a:cs typeface="Calibri"/>
                <a:sym typeface="Calibri"/>
              </a:rPr>
              <a:t>Кінець</a:t>
            </a:r>
            <a:endParaRPr/>
          </a:p>
        </p:txBody>
      </p:sp>
      <p:cxnSp>
        <p:nvCxnSpPr>
          <p:cNvPr id="224" name="Google Shape;224;p17"/>
          <p:cNvCxnSpPr/>
          <p:nvPr/>
        </p:nvCxnSpPr>
        <p:spPr>
          <a:xfrm>
            <a:off x="7635008" y="1185029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25" name="Google Shape;225;p17"/>
          <p:cNvCxnSpPr/>
          <p:nvPr/>
        </p:nvCxnSpPr>
        <p:spPr>
          <a:xfrm>
            <a:off x="7635008" y="1587365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26" name="Google Shape;226;p17"/>
          <p:cNvCxnSpPr/>
          <p:nvPr/>
        </p:nvCxnSpPr>
        <p:spPr>
          <a:xfrm>
            <a:off x="7635008" y="1989701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27" name="Google Shape;227;p17"/>
          <p:cNvCxnSpPr/>
          <p:nvPr/>
        </p:nvCxnSpPr>
        <p:spPr>
          <a:xfrm>
            <a:off x="7635008" y="2392037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28" name="Google Shape;228;p17"/>
          <p:cNvCxnSpPr/>
          <p:nvPr/>
        </p:nvCxnSpPr>
        <p:spPr>
          <a:xfrm>
            <a:off x="7635008" y="2885813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29" name="Google Shape;229;p17"/>
          <p:cNvCxnSpPr/>
          <p:nvPr/>
        </p:nvCxnSpPr>
        <p:spPr>
          <a:xfrm>
            <a:off x="7635008" y="3288149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30" name="Google Shape;230;p17"/>
          <p:cNvCxnSpPr/>
          <p:nvPr/>
        </p:nvCxnSpPr>
        <p:spPr>
          <a:xfrm>
            <a:off x="7635008" y="3690485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31" name="Google Shape;231;p17"/>
          <p:cNvCxnSpPr/>
          <p:nvPr/>
        </p:nvCxnSpPr>
        <p:spPr>
          <a:xfrm>
            <a:off x="7635008" y="4092821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32" name="Google Shape;232;p17"/>
          <p:cNvCxnSpPr/>
          <p:nvPr/>
        </p:nvCxnSpPr>
        <p:spPr>
          <a:xfrm>
            <a:off x="7635008" y="4586597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33" name="Google Shape;233;p17"/>
          <p:cNvCxnSpPr/>
          <p:nvPr/>
        </p:nvCxnSpPr>
        <p:spPr>
          <a:xfrm>
            <a:off x="7635008" y="4988933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34" name="Google Shape;234;p17"/>
          <p:cNvCxnSpPr/>
          <p:nvPr/>
        </p:nvCxnSpPr>
        <p:spPr>
          <a:xfrm>
            <a:off x="7635008" y="5391269"/>
            <a:ext cx="0" cy="54864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cxnSp>
        <p:nvCxnSpPr>
          <p:cNvPr id="235" name="Google Shape;235;p17"/>
          <p:cNvCxnSpPr/>
          <p:nvPr/>
        </p:nvCxnSpPr>
        <p:spPr>
          <a:xfrm>
            <a:off x="9738128" y="2666357"/>
            <a:ext cx="228600" cy="0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236" name="Google Shape;236;p17"/>
          <p:cNvSpPr txBox="1"/>
          <p:nvPr/>
        </p:nvSpPr>
        <p:spPr>
          <a:xfrm>
            <a:off x="9783848" y="2392037"/>
            <a:ext cx="4572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Ні</a:t>
            </a:r>
            <a:endParaRPr/>
          </a:p>
        </p:txBody>
      </p:sp>
      <p:cxnSp>
        <p:nvCxnSpPr>
          <p:cNvPr id="237" name="Google Shape;237;p17"/>
          <p:cNvCxnSpPr/>
          <p:nvPr/>
        </p:nvCxnSpPr>
        <p:spPr>
          <a:xfrm>
            <a:off x="9738128" y="4367141"/>
            <a:ext cx="228600" cy="0"/>
          </a:xfrm>
          <a:prstGeom prst="straightConnector1">
            <a:avLst/>
          </a:prstGeom>
          <a:noFill/>
          <a:ln w="12700" cap="flat" cmpd="sng">
            <a:solidFill>
              <a:srgbClr val="1B2F4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238" name="Google Shape;238;p17"/>
          <p:cNvSpPr txBox="1"/>
          <p:nvPr/>
        </p:nvSpPr>
        <p:spPr>
          <a:xfrm>
            <a:off x="9783848" y="4092821"/>
            <a:ext cx="457200" cy="201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1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Ні</a:t>
            </a:r>
            <a:endParaRPr/>
          </a:p>
        </p:txBody>
      </p:sp>
      <p:sp>
        <p:nvSpPr>
          <p:cNvPr id="239" name="Google Shape;239;p17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5 / 9</a:t>
            </a:r>
            <a:endParaRPr/>
          </a:p>
        </p:txBody>
      </p:sp>
      <p:sp>
        <p:nvSpPr>
          <p:cNvPr id="240" name="Google Shape;240;p17"/>
          <p:cNvSpPr txBox="1"/>
          <p:nvPr/>
        </p:nvSpPr>
        <p:spPr>
          <a:xfrm>
            <a:off x="594360" y="656844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Байєсівський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MCMC-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підхід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виявлення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аномалій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ФЕС  ·  ВНТУ, 2026</a:t>
            </a:r>
            <a:endParaRPr dirty="0"/>
          </a:p>
        </p:txBody>
      </p:sp>
      <p:sp>
        <p:nvSpPr>
          <p:cNvPr id="3" name="Google Shape;250;p18">
            <a:extLst>
              <a:ext uri="{FF2B5EF4-FFF2-40B4-BE49-F238E27FC236}">
                <a16:creationId xmlns:a16="http://schemas.microsoft.com/office/drawing/2014/main" id="{4BD6E3A2-9533-7951-944A-EB43E91C0FDB}"/>
              </a:ext>
            </a:extLst>
          </p:cNvPr>
          <p:cNvSpPr/>
          <p:nvPr/>
        </p:nvSpPr>
        <p:spPr>
          <a:xfrm>
            <a:off x="250968" y="1199360"/>
            <a:ext cx="566928" cy="56692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/>
          </a:p>
        </p:txBody>
      </p:sp>
      <p:sp>
        <p:nvSpPr>
          <p:cNvPr id="4" name="Google Shape;251;p18">
            <a:extLst>
              <a:ext uri="{FF2B5EF4-FFF2-40B4-BE49-F238E27FC236}">
                <a16:creationId xmlns:a16="http://schemas.microsoft.com/office/drawing/2014/main" id="{4241E4D2-BB99-50EB-C011-AA77B16CC0AF}"/>
              </a:ext>
            </a:extLst>
          </p:cNvPr>
          <p:cNvSpPr txBox="1"/>
          <p:nvPr/>
        </p:nvSpPr>
        <p:spPr>
          <a:xfrm>
            <a:off x="1092216" y="1171928"/>
            <a:ext cx="4937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Фізична модель</a:t>
            </a:r>
            <a:endParaRPr/>
          </a:p>
        </p:txBody>
      </p:sp>
      <p:sp>
        <p:nvSpPr>
          <p:cNvPr id="5" name="Google Shape;252;p18">
            <a:extLst>
              <a:ext uri="{FF2B5EF4-FFF2-40B4-BE49-F238E27FC236}">
                <a16:creationId xmlns:a16="http://schemas.microsoft.com/office/drawing/2014/main" id="{652A5731-DDE8-8558-EE8E-A5CC40AE8BCF}"/>
              </a:ext>
            </a:extLst>
          </p:cNvPr>
          <p:cNvSpPr txBox="1"/>
          <p:nvPr/>
        </p:nvSpPr>
        <p:spPr>
          <a:xfrm>
            <a:off x="1092216" y="1519400"/>
            <a:ext cx="4937760" cy="212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Розраховує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очікуван</a:t>
            </a:r>
            <a:r>
              <a:rPr lang="uk-UA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ий</a:t>
            </a:r>
            <a:r>
              <a:rPr lang="uk-UA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графік генерування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за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погодою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геометрією</a:t>
            </a:r>
            <a:endParaRPr dirty="0"/>
          </a:p>
        </p:txBody>
      </p:sp>
      <p:sp>
        <p:nvSpPr>
          <p:cNvPr id="8" name="Google Shape;255;p18">
            <a:extLst>
              <a:ext uri="{FF2B5EF4-FFF2-40B4-BE49-F238E27FC236}">
                <a16:creationId xmlns:a16="http://schemas.microsoft.com/office/drawing/2014/main" id="{73691D11-7493-66EF-96C2-AE39F44C8F0A}"/>
              </a:ext>
            </a:extLst>
          </p:cNvPr>
          <p:cNvSpPr/>
          <p:nvPr/>
        </p:nvSpPr>
        <p:spPr>
          <a:xfrm>
            <a:off x="250968" y="2095472"/>
            <a:ext cx="566928" cy="56692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/>
          </a:p>
        </p:txBody>
      </p:sp>
      <p:sp>
        <p:nvSpPr>
          <p:cNvPr id="9" name="Google Shape;256;p18">
            <a:extLst>
              <a:ext uri="{FF2B5EF4-FFF2-40B4-BE49-F238E27FC236}">
                <a16:creationId xmlns:a16="http://schemas.microsoft.com/office/drawing/2014/main" id="{A074557B-5C6A-3731-6392-C3B8B46BE383}"/>
              </a:ext>
            </a:extLst>
          </p:cNvPr>
          <p:cNvSpPr txBox="1"/>
          <p:nvPr/>
        </p:nvSpPr>
        <p:spPr>
          <a:xfrm>
            <a:off x="1092216" y="2068040"/>
            <a:ext cx="4937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Відʼємні небаланси</a:t>
            </a:r>
            <a:endParaRPr/>
          </a:p>
        </p:txBody>
      </p:sp>
      <p:sp>
        <p:nvSpPr>
          <p:cNvPr id="10" name="Google Shape;257;p18">
            <a:extLst>
              <a:ext uri="{FF2B5EF4-FFF2-40B4-BE49-F238E27FC236}">
                <a16:creationId xmlns:a16="http://schemas.microsoft.com/office/drawing/2014/main" id="{C7D961A5-BD59-CC15-58C5-DDB6BBB3401B}"/>
              </a:ext>
            </a:extLst>
          </p:cNvPr>
          <p:cNvSpPr txBox="1"/>
          <p:nvPr/>
        </p:nvSpPr>
        <p:spPr>
          <a:xfrm>
            <a:off x="1092216" y="2415512"/>
            <a:ext cx="4937760" cy="212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Фільтрує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випадки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недовиробітку</a:t>
            </a:r>
            <a:endParaRPr dirty="0"/>
          </a:p>
        </p:txBody>
      </p:sp>
      <p:sp>
        <p:nvSpPr>
          <p:cNvPr id="13" name="Google Shape;260;p18">
            <a:extLst>
              <a:ext uri="{FF2B5EF4-FFF2-40B4-BE49-F238E27FC236}">
                <a16:creationId xmlns:a16="http://schemas.microsoft.com/office/drawing/2014/main" id="{4F58ED85-4DF0-D0DF-CE3D-5EA58809528D}"/>
              </a:ext>
            </a:extLst>
          </p:cNvPr>
          <p:cNvSpPr/>
          <p:nvPr/>
        </p:nvSpPr>
        <p:spPr>
          <a:xfrm>
            <a:off x="250968" y="2991584"/>
            <a:ext cx="566928" cy="56692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/>
          </a:p>
        </p:txBody>
      </p:sp>
      <p:sp>
        <p:nvSpPr>
          <p:cNvPr id="14" name="Google Shape;261;p18">
            <a:extLst>
              <a:ext uri="{FF2B5EF4-FFF2-40B4-BE49-F238E27FC236}">
                <a16:creationId xmlns:a16="http://schemas.microsoft.com/office/drawing/2014/main" id="{EB82985B-521D-3D3E-DECA-1F75FA00A5FC}"/>
              </a:ext>
            </a:extLst>
          </p:cNvPr>
          <p:cNvSpPr txBox="1"/>
          <p:nvPr/>
        </p:nvSpPr>
        <p:spPr>
          <a:xfrm>
            <a:off x="1092216" y="2964152"/>
            <a:ext cx="4937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Групування + кластеризація</a:t>
            </a:r>
            <a:endParaRPr/>
          </a:p>
        </p:txBody>
      </p:sp>
      <p:sp>
        <p:nvSpPr>
          <p:cNvPr id="15" name="Google Shape;262;p18">
            <a:extLst>
              <a:ext uri="{FF2B5EF4-FFF2-40B4-BE49-F238E27FC236}">
                <a16:creationId xmlns:a16="http://schemas.microsoft.com/office/drawing/2014/main" id="{F7B02930-D23A-70E0-2C90-9FDB1AA3ECEA}"/>
              </a:ext>
            </a:extLst>
          </p:cNvPr>
          <p:cNvSpPr txBox="1"/>
          <p:nvPr/>
        </p:nvSpPr>
        <p:spPr>
          <a:xfrm>
            <a:off x="1092216" y="3311624"/>
            <a:ext cx="493776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0" i="0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Обʼєднує близькі аномалії в епізоди</a:t>
            </a:r>
            <a:endParaRPr/>
          </a:p>
        </p:txBody>
      </p:sp>
      <p:sp>
        <p:nvSpPr>
          <p:cNvPr id="18" name="Google Shape;265;p18">
            <a:extLst>
              <a:ext uri="{FF2B5EF4-FFF2-40B4-BE49-F238E27FC236}">
                <a16:creationId xmlns:a16="http://schemas.microsoft.com/office/drawing/2014/main" id="{9D70F435-7821-34EE-B7A0-575B6828767C}"/>
              </a:ext>
            </a:extLst>
          </p:cNvPr>
          <p:cNvSpPr/>
          <p:nvPr/>
        </p:nvSpPr>
        <p:spPr>
          <a:xfrm>
            <a:off x="250968" y="3887696"/>
            <a:ext cx="566928" cy="56692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/>
          </a:p>
        </p:txBody>
      </p:sp>
      <p:sp>
        <p:nvSpPr>
          <p:cNvPr id="19" name="Google Shape;266;p18">
            <a:extLst>
              <a:ext uri="{FF2B5EF4-FFF2-40B4-BE49-F238E27FC236}">
                <a16:creationId xmlns:a16="http://schemas.microsoft.com/office/drawing/2014/main" id="{6A9054D9-0F66-750A-5028-9A4F10B8EF31}"/>
              </a:ext>
            </a:extLst>
          </p:cNvPr>
          <p:cNvSpPr txBox="1"/>
          <p:nvPr/>
        </p:nvSpPr>
        <p:spPr>
          <a:xfrm>
            <a:off x="1092216" y="3860264"/>
            <a:ext cx="493776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Моделювання</a:t>
            </a:r>
            <a:r>
              <a:rPr lang="en-US" sz="15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15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появи аномалій засобами теорії </a:t>
            </a:r>
            <a:r>
              <a:rPr lang="uk-UA" sz="15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марковських</a:t>
            </a:r>
            <a:r>
              <a:rPr lang="uk-UA" sz="15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процесів</a:t>
            </a:r>
            <a:endParaRPr dirty="0"/>
          </a:p>
        </p:txBody>
      </p:sp>
      <p:sp>
        <p:nvSpPr>
          <p:cNvPr id="20" name="Google Shape;267;p18">
            <a:extLst>
              <a:ext uri="{FF2B5EF4-FFF2-40B4-BE49-F238E27FC236}">
                <a16:creationId xmlns:a16="http://schemas.microsoft.com/office/drawing/2014/main" id="{25EFFF74-B2D5-4003-F859-DD3C6BFEE0BC}"/>
              </a:ext>
            </a:extLst>
          </p:cNvPr>
          <p:cNvSpPr txBox="1"/>
          <p:nvPr/>
        </p:nvSpPr>
        <p:spPr>
          <a:xfrm>
            <a:off x="1092216" y="4336328"/>
            <a:ext cx="4937760" cy="212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Описує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uk-UA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граф переходів в стани з аномаліями</a:t>
            </a:r>
            <a:endParaRPr dirty="0"/>
          </a:p>
        </p:txBody>
      </p:sp>
      <p:sp>
        <p:nvSpPr>
          <p:cNvPr id="23" name="Google Shape;270;p18">
            <a:extLst>
              <a:ext uri="{FF2B5EF4-FFF2-40B4-BE49-F238E27FC236}">
                <a16:creationId xmlns:a16="http://schemas.microsoft.com/office/drawing/2014/main" id="{44B37D61-2AAD-4DB8-BABD-B800CF36D2A7}"/>
              </a:ext>
            </a:extLst>
          </p:cNvPr>
          <p:cNvSpPr/>
          <p:nvPr/>
        </p:nvSpPr>
        <p:spPr>
          <a:xfrm>
            <a:off x="250968" y="4783808"/>
            <a:ext cx="566928" cy="566928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/>
          </a:p>
        </p:txBody>
      </p:sp>
      <p:sp>
        <p:nvSpPr>
          <p:cNvPr id="24" name="Google Shape;271;p18">
            <a:extLst>
              <a:ext uri="{FF2B5EF4-FFF2-40B4-BE49-F238E27FC236}">
                <a16:creationId xmlns:a16="http://schemas.microsoft.com/office/drawing/2014/main" id="{72374626-9070-7E65-1107-CD1D5781A45B}"/>
              </a:ext>
            </a:extLst>
          </p:cNvPr>
          <p:cNvSpPr txBox="1"/>
          <p:nvPr/>
        </p:nvSpPr>
        <p:spPr>
          <a:xfrm>
            <a:off x="1092216" y="4756376"/>
            <a:ext cx="4937760" cy="24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5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Імітація</a:t>
            </a:r>
            <a:r>
              <a:rPr lang="en-US" sz="15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методом</a:t>
            </a:r>
            <a:r>
              <a:rPr lang="en-US" sz="15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Монте-Карло</a:t>
            </a:r>
            <a:endParaRPr dirty="0"/>
          </a:p>
        </p:txBody>
      </p:sp>
      <p:sp>
        <p:nvSpPr>
          <p:cNvPr id="25" name="Google Shape;272;p18">
            <a:extLst>
              <a:ext uri="{FF2B5EF4-FFF2-40B4-BE49-F238E27FC236}">
                <a16:creationId xmlns:a16="http://schemas.microsoft.com/office/drawing/2014/main" id="{083E1B60-58A9-F5E8-7DC3-5CB61AD99336}"/>
              </a:ext>
            </a:extLst>
          </p:cNvPr>
          <p:cNvSpPr txBox="1"/>
          <p:nvPr/>
        </p:nvSpPr>
        <p:spPr>
          <a:xfrm>
            <a:off x="1092216" y="5103848"/>
            <a:ext cx="4937760" cy="212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В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иділяє</a:t>
            </a:r>
            <a:r>
              <a:rPr lang="en-US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аномалії</a:t>
            </a:r>
            <a:r>
              <a:rPr lang="uk-UA" sz="115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за величиною ризику їх появи</a:t>
            </a:r>
            <a:endParaRPr dirty="0"/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ABA3F822-6F4B-6696-B2BC-501A47592A31}"/>
              </a:ext>
            </a:extLst>
          </p:cNvPr>
          <p:cNvGrpSpPr/>
          <p:nvPr/>
        </p:nvGrpSpPr>
        <p:grpSpPr>
          <a:xfrm>
            <a:off x="250969" y="970760"/>
            <a:ext cx="5033106" cy="4526280"/>
            <a:chOff x="250968" y="970760"/>
            <a:chExt cx="10972800" cy="4526280"/>
          </a:xfrm>
        </p:grpSpPr>
        <p:cxnSp>
          <p:nvCxnSpPr>
            <p:cNvPr id="2" name="Google Shape;249;p18">
              <a:extLst>
                <a:ext uri="{FF2B5EF4-FFF2-40B4-BE49-F238E27FC236}">
                  <a16:creationId xmlns:a16="http://schemas.microsoft.com/office/drawing/2014/main" id="{98EF7146-8FB7-19EE-4791-39561C81012B}"/>
                </a:ext>
              </a:extLst>
            </p:cNvPr>
            <p:cNvCxnSpPr/>
            <p:nvPr/>
          </p:nvCxnSpPr>
          <p:spPr>
            <a:xfrm>
              <a:off x="250968" y="970760"/>
              <a:ext cx="10972800" cy="0"/>
            </a:xfrm>
            <a:prstGeom prst="straightConnector1">
              <a:avLst/>
            </a:prstGeom>
            <a:noFill/>
            <a:ln w="9525" cap="flat" cmpd="sng">
              <a:solidFill>
                <a:srgbClr val="DCD3C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</p:cxnSp>
        <p:cxnSp>
          <p:nvCxnSpPr>
            <p:cNvPr id="7" name="Google Shape;254;p18">
              <a:extLst>
                <a:ext uri="{FF2B5EF4-FFF2-40B4-BE49-F238E27FC236}">
                  <a16:creationId xmlns:a16="http://schemas.microsoft.com/office/drawing/2014/main" id="{EFD00B74-EF26-0BD0-C7F2-00EAA5CE183C}"/>
                </a:ext>
              </a:extLst>
            </p:cNvPr>
            <p:cNvCxnSpPr/>
            <p:nvPr/>
          </p:nvCxnSpPr>
          <p:spPr>
            <a:xfrm>
              <a:off x="250968" y="1912592"/>
              <a:ext cx="10972800" cy="0"/>
            </a:xfrm>
            <a:prstGeom prst="straightConnector1">
              <a:avLst/>
            </a:prstGeom>
            <a:noFill/>
            <a:ln w="9525" cap="flat" cmpd="sng">
              <a:solidFill>
                <a:srgbClr val="DCD3C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</p:cxnSp>
        <p:cxnSp>
          <p:nvCxnSpPr>
            <p:cNvPr id="12" name="Google Shape;259;p18">
              <a:extLst>
                <a:ext uri="{FF2B5EF4-FFF2-40B4-BE49-F238E27FC236}">
                  <a16:creationId xmlns:a16="http://schemas.microsoft.com/office/drawing/2014/main" id="{7E22436C-91AE-1013-E179-3159830369D2}"/>
                </a:ext>
              </a:extLst>
            </p:cNvPr>
            <p:cNvCxnSpPr/>
            <p:nvPr/>
          </p:nvCxnSpPr>
          <p:spPr>
            <a:xfrm>
              <a:off x="250968" y="2808704"/>
              <a:ext cx="10972800" cy="0"/>
            </a:xfrm>
            <a:prstGeom prst="straightConnector1">
              <a:avLst/>
            </a:prstGeom>
            <a:noFill/>
            <a:ln w="9525" cap="flat" cmpd="sng">
              <a:solidFill>
                <a:srgbClr val="DCD3C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</p:cxnSp>
        <p:cxnSp>
          <p:nvCxnSpPr>
            <p:cNvPr id="17" name="Google Shape;264;p18">
              <a:extLst>
                <a:ext uri="{FF2B5EF4-FFF2-40B4-BE49-F238E27FC236}">
                  <a16:creationId xmlns:a16="http://schemas.microsoft.com/office/drawing/2014/main" id="{4683BE5D-6A53-551C-6B44-E3571F55E1B9}"/>
                </a:ext>
              </a:extLst>
            </p:cNvPr>
            <p:cNvCxnSpPr/>
            <p:nvPr/>
          </p:nvCxnSpPr>
          <p:spPr>
            <a:xfrm>
              <a:off x="250968" y="3704816"/>
              <a:ext cx="10972800" cy="0"/>
            </a:xfrm>
            <a:prstGeom prst="straightConnector1">
              <a:avLst/>
            </a:prstGeom>
            <a:noFill/>
            <a:ln w="9525" cap="flat" cmpd="sng">
              <a:solidFill>
                <a:srgbClr val="DCD3C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</p:cxnSp>
        <p:cxnSp>
          <p:nvCxnSpPr>
            <p:cNvPr id="22" name="Google Shape;269;p18">
              <a:extLst>
                <a:ext uri="{FF2B5EF4-FFF2-40B4-BE49-F238E27FC236}">
                  <a16:creationId xmlns:a16="http://schemas.microsoft.com/office/drawing/2014/main" id="{8F84643C-55C2-C9BC-C75F-740710E32B5E}"/>
                </a:ext>
              </a:extLst>
            </p:cNvPr>
            <p:cNvCxnSpPr/>
            <p:nvPr/>
          </p:nvCxnSpPr>
          <p:spPr>
            <a:xfrm>
              <a:off x="250968" y="4600928"/>
              <a:ext cx="10972800" cy="0"/>
            </a:xfrm>
            <a:prstGeom prst="straightConnector1">
              <a:avLst/>
            </a:prstGeom>
            <a:noFill/>
            <a:ln w="9525" cap="flat" cmpd="sng">
              <a:solidFill>
                <a:srgbClr val="DCD3C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</p:cxnSp>
        <p:cxnSp>
          <p:nvCxnSpPr>
            <p:cNvPr id="27" name="Google Shape;274;p18">
              <a:extLst>
                <a:ext uri="{FF2B5EF4-FFF2-40B4-BE49-F238E27FC236}">
                  <a16:creationId xmlns:a16="http://schemas.microsoft.com/office/drawing/2014/main" id="{061F4515-4A9F-5584-AD81-E3B78F288869}"/>
                </a:ext>
              </a:extLst>
            </p:cNvPr>
            <p:cNvCxnSpPr/>
            <p:nvPr/>
          </p:nvCxnSpPr>
          <p:spPr>
            <a:xfrm>
              <a:off x="250968" y="5497040"/>
              <a:ext cx="10972800" cy="0"/>
            </a:xfrm>
            <a:prstGeom prst="straightConnector1">
              <a:avLst/>
            </a:prstGeom>
            <a:noFill/>
            <a:ln w="9525" cap="flat" cmpd="sng">
              <a:solidFill>
                <a:srgbClr val="DCD3C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8039"/>
                </a:srgbClr>
              </a:outerShdw>
            </a:effectLst>
          </p:spPr>
        </p:cxn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1A25FA8E-2C50-ECE6-10AE-493C80F97510}"/>
              </a:ext>
            </a:extLst>
          </p:cNvPr>
          <p:cNvSpPr txBox="1"/>
          <p:nvPr/>
        </p:nvSpPr>
        <p:spPr>
          <a:xfrm>
            <a:off x="11484475" y="105448"/>
            <a:ext cx="622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274BA9-DB46-4B6D-B372-67EB197AAE5C}" type="slidenum">
              <a:rPr lang="ru-RU" sz="1600" smtClean="0"/>
              <a:t>5</a:t>
            </a:fld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9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9"/>
          <p:cNvSpPr txBox="1"/>
          <p:nvPr/>
        </p:nvSpPr>
        <p:spPr>
          <a:xfrm>
            <a:off x="594360" y="48768"/>
            <a:ext cx="10972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1A1F2C"/>
                </a:solidFill>
                <a:latin typeface="Calibri"/>
                <a:cs typeface="Calibri"/>
                <a:sym typeface="Calibri"/>
              </a:rPr>
              <a:t>Результати аналізу</a:t>
            </a:r>
            <a:endParaRPr sz="3000" b="1" dirty="0">
              <a:solidFill>
                <a:srgbClr val="1A1F2C"/>
              </a:solidFill>
              <a:latin typeface="Calibri"/>
              <a:cs typeface="Calibri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594360" y="615696"/>
            <a:ext cx="384048" cy="279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9"/>
          <p:cNvSpPr txBox="1"/>
          <p:nvPr/>
        </p:nvSpPr>
        <p:spPr>
          <a:xfrm>
            <a:off x="594360" y="656844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Байєсівський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MCMC-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підхід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виявлення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900" b="0" i="1" u="none" strike="noStrike" cap="none" dirty="0" err="1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аномалій</a:t>
            </a:r>
            <a:r>
              <a:rPr lang="en-US" sz="900" b="0" i="1" u="none" strike="noStrike" cap="none" dirty="0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 ФЕС  ·  ВНТУ, 2026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DEE9CB-88ED-15EC-7853-CA3DF3906CDC}"/>
              </a:ext>
            </a:extLst>
          </p:cNvPr>
          <p:cNvSpPr txBox="1"/>
          <p:nvPr/>
        </p:nvSpPr>
        <p:spPr>
          <a:xfrm>
            <a:off x="11484475" y="105448"/>
            <a:ext cx="622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274BA9-DB46-4B6D-B372-67EB197AAE5C}" type="slidenum">
              <a:rPr lang="ru-RU" sz="1600" smtClean="0"/>
              <a:t>6</a:t>
            </a:fld>
            <a:endParaRPr lang="ru-RU" sz="1600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1AE2E2B-9172-41D9-7F7D-80DAAD80F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675" y="1268994"/>
            <a:ext cx="10972800" cy="42748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6E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20"/>
          <p:cNvSpPr txBox="1"/>
          <p:nvPr/>
        </p:nvSpPr>
        <p:spPr>
          <a:xfrm>
            <a:off x="594360" y="24384"/>
            <a:ext cx="1097280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Висновки</a:t>
            </a:r>
            <a:endParaRPr dirty="0"/>
          </a:p>
        </p:txBody>
      </p:sp>
      <p:sp>
        <p:nvSpPr>
          <p:cNvPr id="321" name="Google Shape;321;p20"/>
          <p:cNvSpPr/>
          <p:nvPr/>
        </p:nvSpPr>
        <p:spPr>
          <a:xfrm>
            <a:off x="594360" y="591312"/>
            <a:ext cx="384048" cy="2794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20"/>
          <p:cNvSpPr/>
          <p:nvPr/>
        </p:nvSpPr>
        <p:spPr>
          <a:xfrm>
            <a:off x="594360" y="1338078"/>
            <a:ext cx="38100" cy="502920"/>
          </a:xfrm>
          <a:prstGeom prst="rect">
            <a:avLst/>
          </a:prstGeom>
          <a:solidFill>
            <a:srgbClr val="2F7A4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20"/>
          <p:cNvSpPr txBox="1"/>
          <p:nvPr/>
        </p:nvSpPr>
        <p:spPr>
          <a:xfrm>
            <a:off x="1490472" y="1383798"/>
            <a:ext cx="36576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rgbClr val="2F7A4A"/>
                </a:solidFill>
                <a:latin typeface="Calibri"/>
                <a:ea typeface="Calibri"/>
                <a:cs typeface="Calibri"/>
                <a:sym typeface="Calibri"/>
              </a:rPr>
              <a:t>СИЛЬНІ СТОРОНИ</a:t>
            </a:r>
            <a:endParaRPr sz="1600" dirty="0"/>
          </a:p>
        </p:txBody>
      </p:sp>
      <p:sp>
        <p:nvSpPr>
          <p:cNvPr id="325" name="Google Shape;325;p20"/>
          <p:cNvSpPr txBox="1"/>
          <p:nvPr/>
        </p:nvSpPr>
        <p:spPr>
          <a:xfrm>
            <a:off x="1490472" y="1612398"/>
            <a:ext cx="36576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1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переваги методу</a:t>
            </a:r>
            <a:endParaRPr/>
          </a:p>
        </p:txBody>
      </p:sp>
      <p:sp>
        <p:nvSpPr>
          <p:cNvPr id="326" name="Google Shape;326;p20"/>
          <p:cNvSpPr/>
          <p:nvPr/>
        </p:nvSpPr>
        <p:spPr>
          <a:xfrm>
            <a:off x="6355080" y="1338078"/>
            <a:ext cx="38100" cy="502920"/>
          </a:xfrm>
          <a:prstGeom prst="rect">
            <a:avLst/>
          </a:prstGeom>
          <a:solidFill>
            <a:srgbClr val="A8352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20"/>
          <p:cNvSpPr txBox="1"/>
          <p:nvPr/>
        </p:nvSpPr>
        <p:spPr>
          <a:xfrm>
            <a:off x="7251192" y="1383798"/>
            <a:ext cx="36576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A8352B"/>
                </a:solidFill>
                <a:latin typeface="Calibri"/>
                <a:ea typeface="Calibri"/>
                <a:cs typeface="Calibri"/>
                <a:sym typeface="Calibri"/>
              </a:rPr>
              <a:t>ОБМЕЖЕННЯ</a:t>
            </a:r>
            <a:endParaRPr sz="1600"/>
          </a:p>
        </p:txBody>
      </p:sp>
      <p:sp>
        <p:nvSpPr>
          <p:cNvPr id="329" name="Google Shape;329;p20"/>
          <p:cNvSpPr txBox="1"/>
          <p:nvPr/>
        </p:nvSpPr>
        <p:spPr>
          <a:xfrm>
            <a:off x="7251192" y="1612398"/>
            <a:ext cx="36576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1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що ще треба врахувати</a:t>
            </a:r>
            <a:endParaRPr/>
          </a:p>
        </p:txBody>
      </p:sp>
      <p:sp>
        <p:nvSpPr>
          <p:cNvPr id="330" name="Google Shape;330;p20"/>
          <p:cNvSpPr/>
          <p:nvPr/>
        </p:nvSpPr>
        <p:spPr>
          <a:xfrm>
            <a:off x="594360" y="2179326"/>
            <a:ext cx="201168" cy="201168"/>
          </a:xfrm>
          <a:prstGeom prst="rect">
            <a:avLst/>
          </a:prstGeom>
          <a:solidFill>
            <a:srgbClr val="2F7A4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20"/>
          <p:cNvSpPr txBox="1"/>
          <p:nvPr/>
        </p:nvSpPr>
        <p:spPr>
          <a:xfrm>
            <a:off x="978408" y="2097030"/>
            <a:ext cx="5029200" cy="290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Імовірнісний</a:t>
            </a:r>
            <a:r>
              <a:rPr lang="en-US" sz="18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висновок</a:t>
            </a:r>
            <a:endParaRPr sz="1800" dirty="0"/>
          </a:p>
        </p:txBody>
      </p:sp>
      <p:sp>
        <p:nvSpPr>
          <p:cNvPr id="332" name="Google Shape;332;p20"/>
          <p:cNvSpPr txBox="1"/>
          <p:nvPr/>
        </p:nvSpPr>
        <p:spPr>
          <a:xfrm>
            <a:off x="978408" y="2371350"/>
            <a:ext cx="5029200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ризик-оцінка з кількісною мірою впевненості, а не бінарне «так/ні»</a:t>
            </a:r>
            <a:endParaRPr/>
          </a:p>
        </p:txBody>
      </p:sp>
      <p:cxnSp>
        <p:nvCxnSpPr>
          <p:cNvPr id="333" name="Google Shape;333;p20"/>
          <p:cNvCxnSpPr/>
          <p:nvPr/>
        </p:nvCxnSpPr>
        <p:spPr>
          <a:xfrm>
            <a:off x="594360" y="2663958"/>
            <a:ext cx="5394960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334" name="Google Shape;334;p20"/>
          <p:cNvSpPr/>
          <p:nvPr/>
        </p:nvSpPr>
        <p:spPr>
          <a:xfrm>
            <a:off x="594360" y="2801118"/>
            <a:ext cx="201168" cy="201168"/>
          </a:xfrm>
          <a:prstGeom prst="rect">
            <a:avLst/>
          </a:prstGeom>
          <a:solidFill>
            <a:srgbClr val="2F7A4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20"/>
          <p:cNvSpPr txBox="1"/>
          <p:nvPr/>
        </p:nvSpPr>
        <p:spPr>
          <a:xfrm>
            <a:off x="978408" y="2718822"/>
            <a:ext cx="50292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Фізично обґрунтована опорна модель</a:t>
            </a:r>
            <a:endParaRPr sz="1800"/>
          </a:p>
        </p:txBody>
      </p:sp>
      <p:sp>
        <p:nvSpPr>
          <p:cNvPr id="336" name="Google Shape;336;p20"/>
          <p:cNvSpPr txBox="1"/>
          <p:nvPr/>
        </p:nvSpPr>
        <p:spPr>
          <a:xfrm>
            <a:off x="978408" y="2993142"/>
            <a:ext cx="5029200" cy="18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pvlib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LightGBM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дають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узгоджений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з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фізикою</a:t>
            </a:r>
            <a:r>
              <a:rPr lang="uk-UA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прогноз</a:t>
            </a:r>
            <a:r>
              <a:rPr lang="uk-UA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у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потужності</a:t>
            </a:r>
            <a:endParaRPr dirty="0"/>
          </a:p>
        </p:txBody>
      </p:sp>
      <p:cxnSp>
        <p:nvCxnSpPr>
          <p:cNvPr id="337" name="Google Shape;337;p20"/>
          <p:cNvCxnSpPr/>
          <p:nvPr/>
        </p:nvCxnSpPr>
        <p:spPr>
          <a:xfrm>
            <a:off x="594360" y="3285750"/>
            <a:ext cx="5394960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338" name="Google Shape;338;p20"/>
          <p:cNvSpPr/>
          <p:nvPr/>
        </p:nvSpPr>
        <p:spPr>
          <a:xfrm>
            <a:off x="594360" y="3422910"/>
            <a:ext cx="201168" cy="201168"/>
          </a:xfrm>
          <a:prstGeom prst="rect">
            <a:avLst/>
          </a:prstGeom>
          <a:solidFill>
            <a:srgbClr val="2F7A4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1" name="Google Shape;341;p20"/>
          <p:cNvCxnSpPr/>
          <p:nvPr/>
        </p:nvCxnSpPr>
        <p:spPr>
          <a:xfrm>
            <a:off x="594360" y="3907542"/>
            <a:ext cx="5394960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342" name="Google Shape;342;p20"/>
          <p:cNvSpPr/>
          <p:nvPr/>
        </p:nvSpPr>
        <p:spPr>
          <a:xfrm>
            <a:off x="594360" y="4044702"/>
            <a:ext cx="201168" cy="201168"/>
          </a:xfrm>
          <a:prstGeom prst="rect">
            <a:avLst/>
          </a:prstGeom>
          <a:solidFill>
            <a:srgbClr val="2F7A4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20"/>
          <p:cNvSpPr txBox="1"/>
          <p:nvPr/>
        </p:nvSpPr>
        <p:spPr>
          <a:xfrm>
            <a:off x="978408" y="3350227"/>
            <a:ext cx="50292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Розподіл</a:t>
            </a:r>
            <a:r>
              <a:rPr lang="en-US" sz="18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Стьюдента</a:t>
            </a:r>
            <a:r>
              <a:rPr lang="en-US" sz="18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для</a:t>
            </a:r>
            <a:r>
              <a:rPr lang="en-US" sz="1800" b="1" i="0" u="none" strike="noStrike" cap="none" dirty="0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b="1" i="0" u="none" strike="noStrike" cap="none" dirty="0" err="1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залишків</a:t>
            </a:r>
            <a:endParaRPr sz="1800" dirty="0"/>
          </a:p>
        </p:txBody>
      </p:sp>
      <p:sp>
        <p:nvSpPr>
          <p:cNvPr id="344" name="Google Shape;344;p20"/>
          <p:cNvSpPr txBox="1"/>
          <p:nvPr/>
        </p:nvSpPr>
        <p:spPr>
          <a:xfrm>
            <a:off x="978408" y="3624547"/>
            <a:ext cx="5029200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стійкість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до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викидів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завдяки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важким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хвостам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розподілу</a:t>
            </a:r>
            <a:endParaRPr dirty="0"/>
          </a:p>
        </p:txBody>
      </p:sp>
      <p:cxnSp>
        <p:nvCxnSpPr>
          <p:cNvPr id="345" name="Google Shape;345;p20"/>
          <p:cNvCxnSpPr/>
          <p:nvPr/>
        </p:nvCxnSpPr>
        <p:spPr>
          <a:xfrm>
            <a:off x="594360" y="4529334"/>
            <a:ext cx="5394960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351" name="Google Shape;351;p20"/>
          <p:cNvSpPr txBox="1"/>
          <p:nvPr/>
        </p:nvSpPr>
        <p:spPr>
          <a:xfrm>
            <a:off x="978408" y="3981626"/>
            <a:ext cx="50292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Часова агрегація ризику</a:t>
            </a:r>
            <a:endParaRPr sz="1800"/>
          </a:p>
        </p:txBody>
      </p:sp>
      <p:sp>
        <p:nvSpPr>
          <p:cNvPr id="352" name="Google Shape;352;p20"/>
          <p:cNvSpPr txBox="1"/>
          <p:nvPr/>
        </p:nvSpPr>
        <p:spPr>
          <a:xfrm>
            <a:off x="978408" y="4255946"/>
            <a:ext cx="5029200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відсікає випадковий шум, виділяє тривалі епізоди недовиробітку</a:t>
            </a:r>
            <a:endParaRPr/>
          </a:p>
        </p:txBody>
      </p:sp>
      <p:sp>
        <p:nvSpPr>
          <p:cNvPr id="354" name="Google Shape;354;p20"/>
          <p:cNvSpPr/>
          <p:nvPr/>
        </p:nvSpPr>
        <p:spPr>
          <a:xfrm>
            <a:off x="6355080" y="2179326"/>
            <a:ext cx="201168" cy="201168"/>
          </a:xfrm>
          <a:prstGeom prst="rect">
            <a:avLst/>
          </a:prstGeom>
          <a:solidFill>
            <a:srgbClr val="A8352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0"/>
          <p:cNvSpPr txBox="1"/>
          <p:nvPr/>
        </p:nvSpPr>
        <p:spPr>
          <a:xfrm>
            <a:off x="6739128" y="2097030"/>
            <a:ext cx="50292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Залежність від якості прогнозу</a:t>
            </a:r>
            <a:endParaRPr sz="1800"/>
          </a:p>
        </p:txBody>
      </p:sp>
      <p:sp>
        <p:nvSpPr>
          <p:cNvPr id="356" name="Google Shape;356;p20"/>
          <p:cNvSpPr txBox="1"/>
          <p:nvPr/>
        </p:nvSpPr>
        <p:spPr>
          <a:xfrm>
            <a:off x="6739128" y="2371350"/>
            <a:ext cx="5029200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точність обмежена точністю опромінення і хмарності у метеоданих</a:t>
            </a:r>
            <a:endParaRPr/>
          </a:p>
        </p:txBody>
      </p:sp>
      <p:cxnSp>
        <p:nvCxnSpPr>
          <p:cNvPr id="357" name="Google Shape;357;p20"/>
          <p:cNvCxnSpPr/>
          <p:nvPr/>
        </p:nvCxnSpPr>
        <p:spPr>
          <a:xfrm>
            <a:off x="6355080" y="2663958"/>
            <a:ext cx="5394960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358" name="Google Shape;358;p20"/>
          <p:cNvSpPr/>
          <p:nvPr/>
        </p:nvSpPr>
        <p:spPr>
          <a:xfrm>
            <a:off x="6355080" y="2801118"/>
            <a:ext cx="201168" cy="201168"/>
          </a:xfrm>
          <a:prstGeom prst="rect">
            <a:avLst/>
          </a:prstGeom>
          <a:solidFill>
            <a:srgbClr val="A8352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20"/>
          <p:cNvSpPr txBox="1"/>
          <p:nvPr/>
        </p:nvSpPr>
        <p:spPr>
          <a:xfrm>
            <a:off x="6739128" y="2718822"/>
            <a:ext cx="50292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A1F2C"/>
                </a:solidFill>
                <a:latin typeface="Calibri"/>
                <a:ea typeface="Calibri"/>
                <a:cs typeface="Calibri"/>
                <a:sym typeface="Calibri"/>
              </a:rPr>
              <a:t>Відсутність еталонної розмітки</a:t>
            </a:r>
            <a:endParaRPr sz="1800"/>
          </a:p>
        </p:txBody>
      </p:sp>
      <p:sp>
        <p:nvSpPr>
          <p:cNvPr id="360" name="Google Shape;360;p20"/>
          <p:cNvSpPr txBox="1"/>
          <p:nvPr/>
        </p:nvSpPr>
        <p:spPr>
          <a:xfrm>
            <a:off x="6739128" y="2993142"/>
            <a:ext cx="5029200" cy="18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немає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підтвердженого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джерела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0" i="0" u="none" strike="noStrike" cap="none" dirty="0" err="1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істини</a:t>
            </a:r>
            <a:r>
              <a:rPr lang="en-US" sz="1000" b="0" i="0" u="none" strike="noStrike" cap="none" dirty="0">
                <a:solidFill>
                  <a:srgbClr val="5B637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</p:txBody>
      </p:sp>
      <p:cxnSp>
        <p:nvCxnSpPr>
          <p:cNvPr id="361" name="Google Shape;361;p20"/>
          <p:cNvCxnSpPr/>
          <p:nvPr/>
        </p:nvCxnSpPr>
        <p:spPr>
          <a:xfrm>
            <a:off x="6355080" y="3285750"/>
            <a:ext cx="5394960" cy="0"/>
          </a:xfrm>
          <a:prstGeom prst="straightConnector1">
            <a:avLst/>
          </a:prstGeom>
          <a:noFill/>
          <a:ln w="9525" cap="flat" cmpd="sng">
            <a:solidFill>
              <a:srgbClr val="DCD3C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8039"/>
              </a:srgbClr>
            </a:outerShdw>
          </a:effectLst>
        </p:spPr>
      </p:cxnSp>
      <p:sp>
        <p:nvSpPr>
          <p:cNvPr id="371" name="Google Shape;371;p20"/>
          <p:cNvSpPr txBox="1"/>
          <p:nvPr/>
        </p:nvSpPr>
        <p:spPr>
          <a:xfrm>
            <a:off x="594360" y="644652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1" u="none" strike="noStrike" cap="none">
                <a:solidFill>
                  <a:srgbClr val="9AA1B0"/>
                </a:solidFill>
                <a:latin typeface="Calibri"/>
                <a:ea typeface="Calibri"/>
                <a:cs typeface="Calibri"/>
                <a:sym typeface="Calibri"/>
              </a:rPr>
              <a:t>Байєсівський MCMC-підхід для виявлення аномалій ФЕС  ·  ВНТУ, 2026</a:t>
            </a: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77D65C-C61B-0141-ACF6-E613B7EEE3D2}"/>
              </a:ext>
            </a:extLst>
          </p:cNvPr>
          <p:cNvSpPr txBox="1"/>
          <p:nvPr/>
        </p:nvSpPr>
        <p:spPr>
          <a:xfrm>
            <a:off x="11484475" y="105448"/>
            <a:ext cx="622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CC274BA9-DB46-4B6D-B372-67EB197AAE5C}" type="slidenum">
              <a:rPr lang="ru-RU" sz="1600" smtClean="0"/>
              <a:t>7</a:t>
            </a:fld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21"/>
          <p:cNvSpPr/>
          <p:nvPr/>
        </p:nvSpPr>
        <p:spPr>
          <a:xfrm>
            <a:off x="0" y="0"/>
            <a:ext cx="12191700" cy="68580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21"/>
          <p:cNvSpPr/>
          <p:nvPr/>
        </p:nvSpPr>
        <p:spPr>
          <a:xfrm>
            <a:off x="-2103120" y="4114800"/>
            <a:ext cx="4937760" cy="4937760"/>
          </a:xfrm>
          <a:prstGeom prst="ellipse">
            <a:avLst/>
          </a:prstGeom>
          <a:noFill/>
          <a:ln w="9525" cap="flat" cmpd="sng">
            <a:solidFill>
              <a:srgbClr val="B44F0C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21"/>
          <p:cNvSpPr/>
          <p:nvPr/>
        </p:nvSpPr>
        <p:spPr>
          <a:xfrm>
            <a:off x="-1645920" y="4572000"/>
            <a:ext cx="4023360" cy="4023360"/>
          </a:xfrm>
          <a:prstGeom prst="ellipse">
            <a:avLst/>
          </a:prstGeom>
          <a:noFill/>
          <a:ln w="12700" cap="flat" cmpd="sng">
            <a:solidFill>
              <a:srgbClr val="E86A1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21"/>
          <p:cNvSpPr txBox="1"/>
          <p:nvPr/>
        </p:nvSpPr>
        <p:spPr>
          <a:xfrm>
            <a:off x="4156188" y="2217800"/>
            <a:ext cx="3879300" cy="67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u="none" strike="noStrike" cap="none">
                <a:solidFill>
                  <a:srgbClr val="E86A17"/>
                </a:solidFill>
                <a:latin typeface="Calibri"/>
                <a:ea typeface="Calibri"/>
                <a:cs typeface="Calibri"/>
                <a:sym typeface="Calibri"/>
              </a:rPr>
              <a:t>Дякую за увагу</a:t>
            </a:r>
            <a:endParaRPr/>
          </a:p>
        </p:txBody>
      </p:sp>
      <p:sp>
        <p:nvSpPr>
          <p:cNvPr id="380" name="Google Shape;380;p21"/>
          <p:cNvSpPr txBox="1"/>
          <p:nvPr/>
        </p:nvSpPr>
        <p:spPr>
          <a:xfrm>
            <a:off x="10515600" y="6446520"/>
            <a:ext cx="128016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6B778C"/>
                </a:solidFill>
                <a:latin typeface="Calibri"/>
                <a:ea typeface="Calibri"/>
                <a:cs typeface="Calibri"/>
                <a:sym typeface="Calibri"/>
              </a:rPr>
              <a:t>9 / 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422</Words>
  <Application>Microsoft Office PowerPoint</Application>
  <PresentationFormat>Широкоэкранный</PresentationFormat>
  <Paragraphs>102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ESS</dc:creator>
  <cp:lastModifiedBy>Viacheslav Komar</cp:lastModifiedBy>
  <cp:revision>8</cp:revision>
  <dcterms:modified xsi:type="dcterms:W3CDTF">2026-05-20T15:13:32Z</dcterms:modified>
</cp:coreProperties>
</file>