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498" r:id="rId4"/>
    <p:sldId id="291" r:id="rId5"/>
    <p:sldId id="278" r:id="rId6"/>
    <p:sldId id="492" r:id="rId7"/>
    <p:sldId id="493" r:id="rId8"/>
    <p:sldId id="494" r:id="rId9"/>
    <p:sldId id="486" r:id="rId10"/>
    <p:sldId id="487" r:id="rId11"/>
    <p:sldId id="489" r:id="rId12"/>
    <p:sldId id="495" r:id="rId13"/>
    <p:sldId id="289" r:id="rId14"/>
    <p:sldId id="290" r:id="rId15"/>
    <p:sldId id="496" r:id="rId16"/>
    <p:sldId id="497" r:id="rId17"/>
    <p:sldId id="484"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34" autoAdjust="0"/>
  </p:normalViewPr>
  <p:slideViewPr>
    <p:cSldViewPr snapToGrid="0">
      <p:cViewPr varScale="1">
        <p:scale>
          <a:sx n="80" d="100"/>
          <a:sy n="80" d="100"/>
        </p:scale>
        <p:origin x="758"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287EDD9-36A1-4C79-87D9-DAD794577AAE}" type="datetimeFigureOut">
              <a:rPr lang="ru-RU" smtClean="0"/>
              <a:t>13.05.2026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391648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287EDD9-36A1-4C79-87D9-DAD794577AAE}" type="datetimeFigureOut">
              <a:rPr lang="ru-RU" smtClean="0"/>
              <a:t>13.05.2026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354922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287EDD9-36A1-4C79-87D9-DAD794577AAE}" type="datetimeFigureOut">
              <a:rPr lang="ru-RU" smtClean="0"/>
              <a:t>13.05.2026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2902651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2B684B-F744-452C-8A7C-0B2843A2E35A}"/>
              </a:ext>
            </a:extLst>
          </p:cNvPr>
          <p:cNvSpPr/>
          <p:nvPr userDrawn="1"/>
        </p:nvSpPr>
        <p:spPr>
          <a:xfrm>
            <a:off x="0" y="-1"/>
            <a:ext cx="12192000" cy="1088967"/>
          </a:xfrm>
          <a:prstGeom prst="rect">
            <a:avLst/>
          </a:prstGeom>
          <a:solidFill>
            <a:srgbClr val="ECEEF1"/>
          </a:solidFill>
          <a:ln>
            <a:noFill/>
          </a:ln>
          <a:effectLst>
            <a:outerShdw blurRad="50800" dist="38100" dir="2700000" algn="tl" rotWithShape="0">
              <a:srgbClr val="8FAEC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fr-FR" sz="1400" dirty="0"/>
          </a:p>
        </p:txBody>
      </p:sp>
      <p:sp>
        <p:nvSpPr>
          <p:cNvPr id="5" name="Title 5">
            <a:extLst>
              <a:ext uri="{FF2B5EF4-FFF2-40B4-BE49-F238E27FC236}">
                <a16:creationId xmlns:a16="http://schemas.microsoft.com/office/drawing/2014/main" id="{66A2FED6-7D28-45A2-A6A7-63ED0E78F3E3}"/>
              </a:ext>
            </a:extLst>
          </p:cNvPr>
          <p:cNvSpPr>
            <a:spLocks noGrp="1"/>
          </p:cNvSpPr>
          <p:nvPr>
            <p:ph type="title" hasCustomPrompt="1"/>
          </p:nvPr>
        </p:nvSpPr>
        <p:spPr>
          <a:xfrm>
            <a:off x="1016001" y="313716"/>
            <a:ext cx="10140463" cy="370558"/>
          </a:xfrm>
          <a:prstGeom prst="rect">
            <a:avLst/>
          </a:prstGeom>
        </p:spPr>
        <p:txBody>
          <a:bodyPr/>
          <a:lstStyle/>
          <a:p>
            <a:r>
              <a:rPr lang="en-US" dirty="0"/>
              <a:t>Change the style of the title</a:t>
            </a:r>
            <a:endParaRPr lang="en-GB" dirty="0"/>
          </a:p>
        </p:txBody>
      </p:sp>
      <p:sp>
        <p:nvSpPr>
          <p:cNvPr id="6" name="Freeform 6">
            <a:extLst>
              <a:ext uri="{FF2B5EF4-FFF2-40B4-BE49-F238E27FC236}">
                <a16:creationId xmlns:a16="http://schemas.microsoft.com/office/drawing/2014/main" id="{ACBAEB32-9050-4EF8-9885-E637B2008518}"/>
              </a:ext>
            </a:extLst>
          </p:cNvPr>
          <p:cNvSpPr>
            <a:spLocks/>
          </p:cNvSpPr>
          <p:nvPr userDrawn="1"/>
        </p:nvSpPr>
        <p:spPr bwMode="auto">
          <a:xfrm>
            <a:off x="11156461" y="-1"/>
            <a:ext cx="42789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400" smtClean="0">
                <a:solidFill>
                  <a:schemeClr val="accent5"/>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a:solidFill>
                <a:schemeClr val="accent5"/>
              </a:solidFill>
            </a:endParaRPr>
          </a:p>
        </p:txBody>
      </p:sp>
    </p:spTree>
    <p:extLst>
      <p:ext uri="{BB962C8B-B14F-4D97-AF65-F5344CB8AC3E}">
        <p14:creationId xmlns:p14="http://schemas.microsoft.com/office/powerpoint/2010/main" val="159725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287EDD9-36A1-4C79-87D9-DAD794577AAE}" type="datetimeFigureOut">
              <a:rPr lang="ru-RU" smtClean="0"/>
              <a:t>13.05.2026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239324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287EDD9-36A1-4C79-87D9-DAD794577AAE}" type="datetimeFigureOut">
              <a:rPr lang="ru-RU" smtClean="0"/>
              <a:t>13.05.2026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306148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287EDD9-36A1-4C79-87D9-DAD794577AAE}" type="datetimeFigureOut">
              <a:rPr lang="ru-RU" smtClean="0"/>
              <a:t>13.05.2026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208413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287EDD9-36A1-4C79-87D9-DAD794577AAE}" type="datetimeFigureOut">
              <a:rPr lang="ru-RU" smtClean="0"/>
              <a:t>13.05.2026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176951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287EDD9-36A1-4C79-87D9-DAD794577AAE}" type="datetimeFigureOut">
              <a:rPr lang="ru-RU" smtClean="0"/>
              <a:t>13.05.2026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339754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87EDD9-36A1-4C79-87D9-DAD794577AAE}" type="datetimeFigureOut">
              <a:rPr lang="ru-RU" smtClean="0"/>
              <a:t>13.05.2026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207445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287EDD9-36A1-4C79-87D9-DAD794577AAE}" type="datetimeFigureOut">
              <a:rPr lang="ru-RU" smtClean="0"/>
              <a:t>13.05.2026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21139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287EDD9-36A1-4C79-87D9-DAD794577AAE}" type="datetimeFigureOut">
              <a:rPr lang="ru-RU" smtClean="0"/>
              <a:t>13.05.2026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854E184-CD31-44D9-8DBB-19FA7ED2E4EF}" type="slidenum">
              <a:rPr lang="ru-RU" smtClean="0"/>
              <a:t>‹#›</a:t>
            </a:fld>
            <a:endParaRPr lang="ru-RU"/>
          </a:p>
        </p:txBody>
      </p:sp>
    </p:spTree>
    <p:extLst>
      <p:ext uri="{BB962C8B-B14F-4D97-AF65-F5344CB8AC3E}">
        <p14:creationId xmlns:p14="http://schemas.microsoft.com/office/powerpoint/2010/main" val="316267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7EDD9-36A1-4C79-87D9-DAD794577AAE}" type="datetimeFigureOut">
              <a:rPr lang="ru-RU" smtClean="0"/>
              <a:t>13.05.2026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4E184-CD31-44D9-8DBB-19FA7ED2E4EF}" type="slidenum">
              <a:rPr lang="ru-RU" smtClean="0"/>
              <a:t>‹#›</a:t>
            </a:fld>
            <a:endParaRPr lang="ru-RU"/>
          </a:p>
        </p:txBody>
      </p:sp>
    </p:spTree>
    <p:extLst>
      <p:ext uri="{BB962C8B-B14F-4D97-AF65-F5344CB8AC3E}">
        <p14:creationId xmlns:p14="http://schemas.microsoft.com/office/powerpoint/2010/main" val="2280310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hyperlink" Target="mailto:alievuz@adu.uz" TargetMode="External"/><Relationship Id="rId7" Type="http://schemas.openxmlformats.org/officeDocument/2006/relationships/image" Target="../media/image3.emf"/><Relationship Id="rId2" Type="http://schemas.openxmlformats.org/officeDocument/2006/relationships/hyperlink" Target="http://www.adu.uz/" TargetMode="Externa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hyperlink" Target="mailto:alievuz@yahoo.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adu.uz/" TargetMode="External"/><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hyperlink" Target="http://www.reslab.u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0393" y="2305050"/>
            <a:ext cx="8554058" cy="4258891"/>
          </a:xfrm>
        </p:spPr>
        <p:txBody>
          <a:bodyPr>
            <a:normAutofit fontScale="90000"/>
          </a:bodyPr>
          <a:lstStyle/>
          <a:p>
            <a:pPr>
              <a:lnSpc>
                <a:spcPct val="100000"/>
              </a:lnSpc>
            </a:pPr>
            <a:r>
              <a:rPr lang="en-US" sz="3600" b="1" dirty="0">
                <a:solidFill>
                  <a:schemeClr val="accent5">
                    <a:lumMod val="75000"/>
                  </a:schemeClr>
                </a:solidFill>
              </a:rPr>
              <a:t>SYNERGISTIC FORMATION OF OUTPUT PHOTOVOLTAIC CHARACTERISTICS OF POLYCRYSTALLINE SILICON STRUCTURES UNDER CONDITIONS OF HIGH SOLAR RADIATION</a:t>
            </a:r>
            <a:br>
              <a:rPr lang="en-US" sz="3600" b="1" dirty="0">
                <a:solidFill>
                  <a:schemeClr val="accent5">
                    <a:lumMod val="75000"/>
                  </a:schemeClr>
                </a:solidFill>
              </a:rPr>
            </a:br>
            <a:br>
              <a:rPr lang="en-US" sz="3600" b="1" dirty="0">
                <a:solidFill>
                  <a:schemeClr val="accent5">
                    <a:lumMod val="75000"/>
                  </a:schemeClr>
                </a:solidFill>
              </a:rPr>
            </a:br>
            <a:r>
              <a:rPr lang="en-US" sz="2400" b="1" dirty="0">
                <a:solidFill>
                  <a:schemeClr val="accent5">
                    <a:lumMod val="75000"/>
                  </a:schemeClr>
                </a:solidFill>
              </a:rPr>
              <a:t>Rayimjon Aliev (1), M. </a:t>
            </a:r>
            <a:r>
              <a:rPr lang="en-US" sz="2400" b="1" dirty="0" err="1">
                <a:solidFill>
                  <a:schemeClr val="accent5">
                    <a:lumMod val="75000"/>
                  </a:schemeClr>
                </a:solidFill>
              </a:rPr>
              <a:t>Alinazarova</a:t>
            </a:r>
            <a:r>
              <a:rPr lang="en-US" sz="2400" b="1" dirty="0">
                <a:solidFill>
                  <a:schemeClr val="accent5">
                    <a:lumMod val="75000"/>
                  </a:schemeClr>
                </a:solidFill>
              </a:rPr>
              <a:t> (2), D. </a:t>
            </a:r>
            <a:r>
              <a:rPr lang="en-US" sz="2400" b="1" dirty="0" err="1">
                <a:solidFill>
                  <a:schemeClr val="accent5">
                    <a:lumMod val="75000"/>
                  </a:schemeClr>
                </a:solidFill>
              </a:rPr>
              <a:t>Khonbutaeva</a:t>
            </a:r>
            <a:r>
              <a:rPr lang="en-US" sz="2400" b="1" dirty="0">
                <a:solidFill>
                  <a:schemeClr val="accent5">
                    <a:lumMod val="75000"/>
                  </a:schemeClr>
                </a:solidFill>
              </a:rPr>
              <a:t> (3)</a:t>
            </a:r>
            <a:br>
              <a:rPr lang="en-US" sz="2400" b="1" dirty="0">
                <a:solidFill>
                  <a:schemeClr val="accent5">
                    <a:lumMod val="75000"/>
                  </a:schemeClr>
                </a:solidFill>
              </a:rPr>
            </a:br>
            <a:r>
              <a:rPr lang="en-US" sz="2400" b="1" dirty="0">
                <a:solidFill>
                  <a:schemeClr val="accent5">
                    <a:lumMod val="75000"/>
                  </a:schemeClr>
                </a:solidFill>
              </a:rPr>
              <a:t>Andijan State University, 129 University str., </a:t>
            </a:r>
            <a:br>
              <a:rPr lang="en-US" sz="2400" b="1" dirty="0">
                <a:solidFill>
                  <a:schemeClr val="accent5">
                    <a:lumMod val="75000"/>
                  </a:schemeClr>
                </a:solidFill>
              </a:rPr>
            </a:br>
            <a:r>
              <a:rPr lang="en-US" sz="2400" b="1" dirty="0">
                <a:solidFill>
                  <a:schemeClr val="accent5">
                    <a:lumMod val="75000"/>
                  </a:schemeClr>
                </a:solidFill>
              </a:rPr>
              <a:t>Andijan, Uzbekistan, 170100</a:t>
            </a:r>
            <a:br>
              <a:rPr lang="en-US" sz="2400" b="1" dirty="0">
                <a:solidFill>
                  <a:schemeClr val="accent5">
                    <a:lumMod val="75000"/>
                  </a:schemeClr>
                </a:solidFill>
              </a:rPr>
            </a:br>
            <a:r>
              <a:rPr lang="en-US" sz="2400" b="1" dirty="0">
                <a:solidFill>
                  <a:schemeClr val="accent5">
                    <a:lumMod val="75000"/>
                  </a:schemeClr>
                </a:solidFill>
              </a:rPr>
              <a:t>phone: (99890) 216-72-60, </a:t>
            </a:r>
            <a:br>
              <a:rPr lang="en-US" sz="2400" b="1" dirty="0">
                <a:solidFill>
                  <a:schemeClr val="accent5">
                    <a:lumMod val="75000"/>
                  </a:schemeClr>
                </a:solidFill>
              </a:rPr>
            </a:br>
            <a:r>
              <a:rPr lang="en-US" sz="2400" b="1" dirty="0">
                <a:solidFill>
                  <a:schemeClr val="accent5">
                    <a:lumMod val="75000"/>
                  </a:schemeClr>
                </a:solidFill>
              </a:rPr>
              <a:t>e-mail: alievuz@yahoo.com </a:t>
            </a:r>
            <a:endParaRPr lang="ru-RU" sz="2400" b="1" dirty="0"/>
          </a:p>
        </p:txBody>
      </p:sp>
      <p:sp>
        <p:nvSpPr>
          <p:cNvPr id="3" name="Google Shape;49;p1">
            <a:extLst>
              <a:ext uri="{FF2B5EF4-FFF2-40B4-BE49-F238E27FC236}">
                <a16:creationId xmlns:a16="http://schemas.microsoft.com/office/drawing/2014/main" id="{67473890-179D-4081-9B8D-07C300AD64E5}"/>
              </a:ext>
            </a:extLst>
          </p:cNvPr>
          <p:cNvSpPr txBox="1">
            <a:spLocks/>
          </p:cNvSpPr>
          <p:nvPr/>
        </p:nvSpPr>
        <p:spPr>
          <a:xfrm>
            <a:off x="9775691" y="3069685"/>
            <a:ext cx="2286000" cy="3654965"/>
          </a:xfrm>
          <a:prstGeom prst="rect">
            <a:avLst/>
          </a:prstGeom>
          <a:solidFill>
            <a:schemeClr val="accent6">
              <a:lumMod val="20000"/>
              <a:lumOff val="80000"/>
            </a:schemeClr>
          </a:solidFill>
          <a:ln>
            <a:noFill/>
          </a:ln>
        </p:spPr>
        <p:txBody>
          <a:bodyPr spcFirstLastPara="1"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190500" algn="r">
              <a:lnSpc>
                <a:spcPct val="150000"/>
              </a:lnSpc>
              <a:spcBef>
                <a:spcPts val="0"/>
              </a:spcBef>
              <a:buClr>
                <a:schemeClr val="lt1"/>
              </a:buClr>
              <a:buSzPts val="2400"/>
            </a:pPr>
            <a:r>
              <a:rPr lang="en-US" sz="1400" i="1" dirty="0">
                <a:solidFill>
                  <a:srgbClr val="C00000"/>
                </a:solidFill>
              </a:rPr>
              <a:t>Andizhan State University</a:t>
            </a:r>
          </a:p>
          <a:p>
            <a:pPr marL="342900" indent="-190500" algn="r">
              <a:lnSpc>
                <a:spcPct val="150000"/>
              </a:lnSpc>
              <a:spcBef>
                <a:spcPts val="0"/>
              </a:spcBef>
              <a:buClr>
                <a:schemeClr val="lt1"/>
              </a:buClr>
              <a:buSzPts val="2400"/>
            </a:pPr>
            <a:r>
              <a:rPr lang="en-US" sz="1400" i="1" dirty="0">
                <a:solidFill>
                  <a:srgbClr val="C00000"/>
                </a:solidFill>
                <a:hlinkClick r:id="rId2"/>
              </a:rPr>
              <a:t>www.adu.uz</a:t>
            </a:r>
            <a:endParaRPr lang="en-US" sz="1400" i="1" dirty="0">
              <a:solidFill>
                <a:srgbClr val="C00000"/>
              </a:solidFill>
            </a:endParaRPr>
          </a:p>
          <a:p>
            <a:pPr marL="342900" indent="-190500" algn="r">
              <a:lnSpc>
                <a:spcPct val="150000"/>
              </a:lnSpc>
              <a:spcBef>
                <a:spcPts val="0"/>
              </a:spcBef>
              <a:buClr>
                <a:schemeClr val="lt1"/>
              </a:buClr>
              <a:buSzPts val="2400"/>
            </a:pPr>
            <a:r>
              <a:rPr lang="en-US" sz="1400" i="1" dirty="0" err="1">
                <a:solidFill>
                  <a:srgbClr val="C00000"/>
                </a:solidFill>
              </a:rPr>
              <a:t>agsu_info</a:t>
            </a:r>
            <a:r>
              <a:rPr lang="en-US" sz="1400" i="1" dirty="0">
                <a:solidFill>
                  <a:srgbClr val="C00000"/>
                </a:solidFill>
              </a:rPr>
              <a:t> edu.uz</a:t>
            </a:r>
          </a:p>
          <a:p>
            <a:pPr marL="342900" indent="-190500" algn="r">
              <a:lnSpc>
                <a:spcPct val="150000"/>
              </a:lnSpc>
              <a:spcBef>
                <a:spcPts val="0"/>
              </a:spcBef>
              <a:buClr>
                <a:schemeClr val="lt1"/>
              </a:buClr>
              <a:buSzPts val="2400"/>
            </a:pPr>
            <a:r>
              <a:rPr lang="en-US" sz="1400" i="1" dirty="0">
                <a:solidFill>
                  <a:srgbClr val="C00000"/>
                </a:solidFill>
              </a:rPr>
              <a:t>Tel./fax. +998742238830</a:t>
            </a:r>
          </a:p>
          <a:p>
            <a:pPr marL="342900" indent="-190500" algn="r">
              <a:lnSpc>
                <a:spcPct val="150000"/>
              </a:lnSpc>
              <a:spcBef>
                <a:spcPts val="0"/>
              </a:spcBef>
              <a:buClr>
                <a:schemeClr val="lt1"/>
              </a:buClr>
              <a:buSzPts val="2400"/>
            </a:pPr>
            <a:endParaRPr lang="en-US" sz="1400" i="1" dirty="0">
              <a:solidFill>
                <a:srgbClr val="C00000"/>
              </a:solidFill>
            </a:endParaRPr>
          </a:p>
          <a:p>
            <a:pPr marL="342900" indent="-190500" algn="r">
              <a:lnSpc>
                <a:spcPct val="150000"/>
              </a:lnSpc>
              <a:spcBef>
                <a:spcPts val="0"/>
              </a:spcBef>
              <a:buClr>
                <a:schemeClr val="lt1"/>
              </a:buClr>
              <a:buSzPts val="2400"/>
            </a:pPr>
            <a:r>
              <a:rPr lang="en-US" sz="1400" i="1" dirty="0">
                <a:solidFill>
                  <a:srgbClr val="C00000"/>
                </a:solidFill>
              </a:rPr>
              <a:t>Rayimjon  Aliev</a:t>
            </a:r>
          </a:p>
          <a:p>
            <a:pPr marL="342900" indent="-190500" algn="r">
              <a:lnSpc>
                <a:spcPct val="150000"/>
              </a:lnSpc>
              <a:spcBef>
                <a:spcPts val="0"/>
              </a:spcBef>
              <a:buClr>
                <a:schemeClr val="lt1"/>
              </a:buClr>
              <a:buSzPts val="2400"/>
            </a:pPr>
            <a:r>
              <a:rPr lang="en-US" sz="1400" i="1" dirty="0">
                <a:solidFill>
                  <a:srgbClr val="C00000"/>
                </a:solidFill>
              </a:rPr>
              <a:t>DSc in Technics, prof.</a:t>
            </a:r>
          </a:p>
          <a:p>
            <a:pPr marL="342900" indent="-190500" algn="r">
              <a:lnSpc>
                <a:spcPct val="150000"/>
              </a:lnSpc>
              <a:spcBef>
                <a:spcPts val="0"/>
              </a:spcBef>
              <a:buClr>
                <a:schemeClr val="lt1"/>
              </a:buClr>
              <a:buSzPts val="2400"/>
            </a:pPr>
            <a:r>
              <a:rPr lang="en-US" sz="1400" i="1" dirty="0">
                <a:solidFill>
                  <a:srgbClr val="C00000"/>
                </a:solidFill>
              </a:rPr>
              <a:t>E-mail:</a:t>
            </a:r>
          </a:p>
          <a:p>
            <a:pPr marL="342900" indent="-190500" algn="r">
              <a:lnSpc>
                <a:spcPct val="150000"/>
              </a:lnSpc>
              <a:spcBef>
                <a:spcPts val="0"/>
              </a:spcBef>
              <a:buClr>
                <a:schemeClr val="lt1"/>
              </a:buClr>
              <a:buSzPts val="2400"/>
            </a:pPr>
            <a:r>
              <a:rPr lang="en-US" sz="1400" i="1" dirty="0">
                <a:solidFill>
                  <a:srgbClr val="C00000"/>
                </a:solidFill>
                <a:hlinkClick r:id="rId3"/>
              </a:rPr>
              <a:t>alievuz@adu.uz</a:t>
            </a:r>
            <a:r>
              <a:rPr lang="en-US" sz="1400" i="1" dirty="0">
                <a:solidFill>
                  <a:srgbClr val="C00000"/>
                </a:solidFill>
              </a:rPr>
              <a:t>  </a:t>
            </a:r>
          </a:p>
          <a:p>
            <a:pPr marL="342900" indent="-190500" algn="r">
              <a:lnSpc>
                <a:spcPct val="150000"/>
              </a:lnSpc>
              <a:spcBef>
                <a:spcPts val="0"/>
              </a:spcBef>
              <a:buClr>
                <a:schemeClr val="lt1"/>
              </a:buClr>
              <a:buSzPts val="2400"/>
            </a:pPr>
            <a:r>
              <a:rPr lang="en-US" sz="1400" i="1" dirty="0">
                <a:solidFill>
                  <a:srgbClr val="C00000"/>
                </a:solidFill>
              </a:rPr>
              <a:t> </a:t>
            </a:r>
            <a:r>
              <a:rPr lang="en-US" sz="1400" i="1" dirty="0">
                <a:solidFill>
                  <a:srgbClr val="C00000"/>
                </a:solidFill>
                <a:hlinkClick r:id="rId4"/>
              </a:rPr>
              <a:t>alievuz@yahoo.com</a:t>
            </a:r>
            <a:endParaRPr lang="en-US" sz="1400" i="1" dirty="0">
              <a:solidFill>
                <a:srgbClr val="C00000"/>
              </a:solidFill>
            </a:endParaRPr>
          </a:p>
          <a:p>
            <a:pPr marL="342900" indent="-190500" algn="r">
              <a:lnSpc>
                <a:spcPct val="150000"/>
              </a:lnSpc>
              <a:spcBef>
                <a:spcPts val="0"/>
              </a:spcBef>
              <a:buClr>
                <a:schemeClr val="lt1"/>
              </a:buClr>
              <a:buSzPts val="2400"/>
            </a:pPr>
            <a:r>
              <a:rPr lang="en-US" sz="1400" i="1" dirty="0">
                <a:solidFill>
                  <a:srgbClr val="C00000"/>
                </a:solidFill>
              </a:rPr>
              <a:t>Tel. +998902167260</a:t>
            </a:r>
          </a:p>
          <a:p>
            <a:pPr marL="342900" indent="-190500" algn="r">
              <a:lnSpc>
                <a:spcPct val="150000"/>
              </a:lnSpc>
              <a:spcBef>
                <a:spcPts val="0"/>
              </a:spcBef>
              <a:buClr>
                <a:schemeClr val="lt1"/>
              </a:buClr>
              <a:buSzPts val="2400"/>
            </a:pPr>
            <a:endParaRPr lang="en-US" sz="1400" i="1" dirty="0">
              <a:solidFill>
                <a:srgbClr val="C00000"/>
              </a:solidFill>
            </a:endParaRPr>
          </a:p>
          <a:p>
            <a:pPr marL="342900" indent="-190500" algn="r">
              <a:lnSpc>
                <a:spcPct val="150000"/>
              </a:lnSpc>
              <a:spcBef>
                <a:spcPts val="0"/>
              </a:spcBef>
              <a:buClr>
                <a:schemeClr val="lt1"/>
              </a:buClr>
              <a:buSzPts val="2400"/>
            </a:pPr>
            <a:r>
              <a:rPr lang="en-US" sz="1400" i="1" dirty="0">
                <a:solidFill>
                  <a:srgbClr val="C00000"/>
                </a:solidFill>
              </a:rPr>
              <a:t> </a:t>
            </a:r>
          </a:p>
          <a:p>
            <a:pPr marL="342900" indent="-190500" algn="r">
              <a:spcBef>
                <a:spcPts val="0"/>
              </a:spcBef>
              <a:buClr>
                <a:schemeClr val="lt1"/>
              </a:buClr>
              <a:buSzPts val="2400"/>
            </a:pPr>
            <a:r>
              <a:rPr lang="en-US" sz="1400" i="1" dirty="0">
                <a:solidFill>
                  <a:srgbClr val="C00000"/>
                </a:solidFill>
              </a:rPr>
              <a:t> </a:t>
            </a:r>
          </a:p>
        </p:txBody>
      </p:sp>
      <p:sp>
        <p:nvSpPr>
          <p:cNvPr id="4" name="Прямоугольник 3">
            <a:extLst>
              <a:ext uri="{FF2B5EF4-FFF2-40B4-BE49-F238E27FC236}">
                <a16:creationId xmlns:a16="http://schemas.microsoft.com/office/drawing/2014/main" id="{F0B33C9F-1341-4500-9885-C03A22946948}"/>
              </a:ext>
            </a:extLst>
          </p:cNvPr>
          <p:cNvSpPr/>
          <p:nvPr/>
        </p:nvSpPr>
        <p:spPr>
          <a:xfrm>
            <a:off x="447675" y="152399"/>
            <a:ext cx="9515475" cy="1077218"/>
          </a:xfrm>
          <a:prstGeom prst="rect">
            <a:avLst/>
          </a:prstGeom>
        </p:spPr>
        <p:txBody>
          <a:bodyPr wrap="square">
            <a:spAutoFit/>
          </a:bodyPr>
          <a:lstStyle/>
          <a:p>
            <a:pPr algn="ctr"/>
            <a:r>
              <a:rPr lang="en-US" sz="2000" b="1" dirty="0"/>
              <a:t>XХVІI INTERNATIONAL SCIENTIFIC-PRACTICAL ONLINE CONFERENCE</a:t>
            </a:r>
          </a:p>
          <a:p>
            <a:pPr algn="ctr"/>
            <a:r>
              <a:rPr lang="en-US" sz="2400" b="1" dirty="0">
                <a:solidFill>
                  <a:schemeClr val="accent6"/>
                </a:solidFill>
              </a:rPr>
              <a:t>″ RENEWABLE ENERGY AND ENERGY EFFICIENCY OF THE XXI</a:t>
            </a:r>
            <a:r>
              <a:rPr lang="en-US" sz="1400" b="1" dirty="0">
                <a:solidFill>
                  <a:schemeClr val="accent6"/>
                </a:solidFill>
              </a:rPr>
              <a:t>ST</a:t>
            </a:r>
            <a:r>
              <a:rPr lang="en-US" sz="2400" b="1" dirty="0">
                <a:solidFill>
                  <a:schemeClr val="accent6"/>
                </a:solidFill>
              </a:rPr>
              <a:t> CENTURY″</a:t>
            </a:r>
          </a:p>
          <a:p>
            <a:pPr algn="ctr"/>
            <a:r>
              <a:rPr lang="en-US" sz="2000" b="1" dirty="0"/>
              <a:t>Kyiv, 20 –22 MAY 2026</a:t>
            </a:r>
            <a:endParaRPr lang="ru-RU" sz="2000" b="1" dirty="0"/>
          </a:p>
        </p:txBody>
      </p:sp>
      <p:pic>
        <p:nvPicPr>
          <p:cNvPr id="5" name="Рисунок 4">
            <a:extLst>
              <a:ext uri="{FF2B5EF4-FFF2-40B4-BE49-F238E27FC236}">
                <a16:creationId xmlns:a16="http://schemas.microsoft.com/office/drawing/2014/main" id="{F8289A47-05EA-4A1D-889E-C75FC2BF0C79}"/>
              </a:ext>
            </a:extLst>
          </p:cNvPr>
          <p:cNvPicPr>
            <a:picLocks noChangeAspect="1"/>
          </p:cNvPicPr>
          <p:nvPr/>
        </p:nvPicPr>
        <p:blipFill>
          <a:blip r:embed="rId5"/>
          <a:stretch>
            <a:fillRect/>
          </a:stretch>
        </p:blipFill>
        <p:spPr>
          <a:xfrm>
            <a:off x="10101285" y="996274"/>
            <a:ext cx="1931831" cy="1893651"/>
          </a:xfrm>
          <a:prstGeom prst="rect">
            <a:avLst/>
          </a:prstGeom>
        </p:spPr>
      </p:pic>
      <p:pic>
        <p:nvPicPr>
          <p:cNvPr id="6" name="Рисунок 5">
            <a:extLst>
              <a:ext uri="{FF2B5EF4-FFF2-40B4-BE49-F238E27FC236}">
                <a16:creationId xmlns:a16="http://schemas.microsoft.com/office/drawing/2014/main" id="{63FE11A8-62EB-446A-8B99-1151F26A38F8}"/>
              </a:ext>
            </a:extLst>
          </p:cNvPr>
          <p:cNvPicPr>
            <a:picLocks noChangeAspect="1"/>
          </p:cNvPicPr>
          <p:nvPr/>
        </p:nvPicPr>
        <p:blipFill>
          <a:blip r:embed="rId6"/>
          <a:stretch>
            <a:fillRect/>
          </a:stretch>
        </p:blipFill>
        <p:spPr>
          <a:xfrm>
            <a:off x="10115013" y="27967"/>
            <a:ext cx="1906073" cy="972766"/>
          </a:xfrm>
          <a:prstGeom prst="rect">
            <a:avLst/>
          </a:prstGeom>
        </p:spPr>
      </p:pic>
      <p:pic>
        <p:nvPicPr>
          <p:cNvPr id="7" name="Рисунок 6">
            <a:extLst>
              <a:ext uri="{FF2B5EF4-FFF2-40B4-BE49-F238E27FC236}">
                <a16:creationId xmlns:a16="http://schemas.microsoft.com/office/drawing/2014/main" id="{B0A56AE8-944F-4D6B-99D5-EC987192E36D}"/>
              </a:ext>
            </a:extLst>
          </p:cNvPr>
          <p:cNvPicPr>
            <a:picLocks noChangeAspect="1"/>
          </p:cNvPicPr>
          <p:nvPr/>
        </p:nvPicPr>
        <p:blipFill>
          <a:blip r:embed="rId7"/>
          <a:stretch>
            <a:fillRect/>
          </a:stretch>
        </p:blipFill>
        <p:spPr>
          <a:xfrm>
            <a:off x="8892391" y="1020188"/>
            <a:ext cx="1133341" cy="1121923"/>
          </a:xfrm>
          <a:prstGeom prst="rect">
            <a:avLst/>
          </a:prstGeom>
        </p:spPr>
      </p:pic>
      <p:pic>
        <p:nvPicPr>
          <p:cNvPr id="8" name="Рисунок 7">
            <a:extLst>
              <a:ext uri="{FF2B5EF4-FFF2-40B4-BE49-F238E27FC236}">
                <a16:creationId xmlns:a16="http://schemas.microsoft.com/office/drawing/2014/main" id="{2CE25487-8BED-4259-9CCC-B4E7EFCDB379}"/>
              </a:ext>
            </a:extLst>
          </p:cNvPr>
          <p:cNvPicPr>
            <a:picLocks noChangeAspect="1"/>
          </p:cNvPicPr>
          <p:nvPr/>
        </p:nvPicPr>
        <p:blipFill>
          <a:blip r:embed="rId8"/>
          <a:stretch>
            <a:fillRect/>
          </a:stretch>
        </p:blipFill>
        <p:spPr>
          <a:xfrm>
            <a:off x="8810626" y="3061375"/>
            <a:ext cx="1226712" cy="1154349"/>
          </a:xfrm>
          <a:prstGeom prst="rect">
            <a:avLst/>
          </a:prstGeom>
        </p:spPr>
      </p:pic>
    </p:spTree>
    <p:extLst>
      <p:ext uri="{BB962C8B-B14F-4D97-AF65-F5344CB8AC3E}">
        <p14:creationId xmlns:p14="http://schemas.microsoft.com/office/powerpoint/2010/main" val="313464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9241176" y="349"/>
            <a:ext cx="877990" cy="1012482"/>
            <a:chOff x="8653933" y="349"/>
            <a:chExt cx="1592510" cy="1012482"/>
          </a:xfrm>
          <a:solidFill>
            <a:srgbClr val="00B050"/>
          </a:solidFill>
        </p:grpSpPr>
        <p:sp>
          <p:nvSpPr>
            <p:cNvPr id="5"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6"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8" name="Title 4">
            <a:extLst>
              <a:ext uri="{FF2B5EF4-FFF2-40B4-BE49-F238E27FC236}">
                <a16:creationId xmlns:a16="http://schemas.microsoft.com/office/drawing/2014/main" id="{29C63088-1867-4AAD-9959-3F0C9148AC03}"/>
              </a:ext>
            </a:extLst>
          </p:cNvPr>
          <p:cNvSpPr txBox="1">
            <a:spLocks/>
          </p:cNvSpPr>
          <p:nvPr/>
        </p:nvSpPr>
        <p:spPr>
          <a:xfrm>
            <a:off x="1934817" y="278105"/>
            <a:ext cx="5247033" cy="397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5">
                    <a:lumMod val="75000"/>
                  </a:schemeClr>
                </a:solidFill>
              </a:rPr>
              <a:t> </a:t>
            </a:r>
            <a:r>
              <a:rPr lang="en-US" sz="4000" b="1" dirty="0">
                <a:solidFill>
                  <a:schemeClr val="accent5">
                    <a:lumMod val="75000"/>
                  </a:schemeClr>
                </a:solidFill>
              </a:rPr>
              <a:t>Results and discussion  </a:t>
            </a:r>
            <a:endParaRPr lang="en-GB" sz="4000" b="1" dirty="0">
              <a:solidFill>
                <a:schemeClr val="accent5">
                  <a:lumMod val="75000"/>
                </a:schemeClr>
              </a:solidFill>
            </a:endParaRPr>
          </a:p>
        </p:txBody>
      </p:sp>
      <p:sp>
        <p:nvSpPr>
          <p:cNvPr id="9" name="Rectangle 2">
            <a:extLst>
              <a:ext uri="{FF2B5EF4-FFF2-40B4-BE49-F238E27FC236}">
                <a16:creationId xmlns:a16="http://schemas.microsoft.com/office/drawing/2014/main" id="{73BBEE1D-B9C8-43CF-B4DF-77D482AF8DB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5121" name="Рисунок 5" descr="A graph with red dots&#10;&#10;Description automatically generated">
            <a:extLst>
              <a:ext uri="{FF2B5EF4-FFF2-40B4-BE49-F238E27FC236}">
                <a16:creationId xmlns:a16="http://schemas.microsoft.com/office/drawing/2014/main" id="{4841606E-9B94-4C51-8092-22B184330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80" y="1345096"/>
            <a:ext cx="5492167" cy="34124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F4C636A1-49A8-4D6A-9CB3-9CACD07D0855}"/>
              </a:ext>
            </a:extLst>
          </p:cNvPr>
          <p:cNvSpPr>
            <a:spLocks noChangeArrowheads="1"/>
          </p:cNvSpPr>
          <p:nvPr/>
        </p:nvSpPr>
        <p:spPr bwMode="auto">
          <a:xfrm>
            <a:off x="596347" y="4879004"/>
            <a:ext cx="46912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Fig</a:t>
            </a:r>
            <a:r>
              <a:rPr kumimoji="0" lang="en-US"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6.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Graph</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solar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cell’s</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generated</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photovoltaic</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power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versus</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irradiance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kumimoji="0" lang="ru-RU" altLang="ko-KR" b="0" i="0" u="none" strike="noStrike" cap="none" normalizeH="0" baseline="0" dirty="0">
                <a:ln>
                  <a:noFill/>
                </a:ln>
                <a:solidFill>
                  <a:schemeClr val="tx1"/>
                </a:solidFill>
                <a:effectLst/>
              </a:rPr>
              <a:t> </a:t>
            </a:r>
            <a:endParaRPr kumimoji="0" lang="ru-RU" altLang="ko-KR" b="0" i="0" u="none" strike="noStrike" cap="none" normalizeH="0" baseline="0" dirty="0">
              <a:ln>
                <a:noFill/>
              </a:ln>
              <a:solidFill>
                <a:schemeClr val="tx1"/>
              </a:solidFill>
              <a:effectLst/>
              <a:latin typeface="Arial" panose="020B0604020202020204" pitchFamily="34" charset="0"/>
            </a:endParaRPr>
          </a:p>
        </p:txBody>
      </p:sp>
      <p:sp>
        <p:nvSpPr>
          <p:cNvPr id="11" name="Rectangle 5">
            <a:extLst>
              <a:ext uri="{FF2B5EF4-FFF2-40B4-BE49-F238E27FC236}">
                <a16:creationId xmlns:a16="http://schemas.microsoft.com/office/drawing/2014/main" id="{B68387A3-8590-4B30-8DF7-0226598BF8D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5124" name="Рисунок 18" descr="A graph of a temperature&#10;&#10;Description automatically generated with medium confidence">
            <a:extLst>
              <a:ext uri="{FF2B5EF4-FFF2-40B4-BE49-F238E27FC236}">
                <a16:creationId xmlns:a16="http://schemas.microsoft.com/office/drawing/2014/main" id="{C0475D61-4888-47BC-8076-3B5DDD479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68" y="1836222"/>
            <a:ext cx="5941346" cy="404459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a:extLst>
              <a:ext uri="{FF2B5EF4-FFF2-40B4-BE49-F238E27FC236}">
                <a16:creationId xmlns:a16="http://schemas.microsoft.com/office/drawing/2014/main" id="{CBFE268A-5339-4788-B52F-5C9735AF1532}"/>
              </a:ext>
            </a:extLst>
          </p:cNvPr>
          <p:cNvSpPr>
            <a:spLocks noChangeArrowheads="1"/>
          </p:cNvSpPr>
          <p:nvPr/>
        </p:nvSpPr>
        <p:spPr bwMode="auto">
          <a:xfrm>
            <a:off x="5194852" y="6038879"/>
            <a:ext cx="68646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Fig</a:t>
            </a:r>
            <a:r>
              <a:rPr kumimoji="0" lang="en-US"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7.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Graph</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showing</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dependence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solar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cell</a:t>
            </a:r>
            <a:r>
              <a:rPr kumimoji="0" lang="ru-RU" altLang="ko-KR" b="1" i="0" u="none" strike="noStrike" cap="none" normalizeH="0" baseline="0" dirty="0" err="1">
                <a:ln>
                  <a:noFill/>
                </a:ln>
                <a:solidFill>
                  <a:schemeClr val="tx1"/>
                </a:solidFill>
                <a:effectLst/>
                <a:latin typeface="Aptos"/>
                <a:ea typeface="Malgun Gothic" panose="020B0503020000020004" pitchFamily="34" charset="-127"/>
                <a:cs typeface="Times New Roman" panose="02020603050405020304" pitchFamily="18" charset="0"/>
              </a:rPr>
              <a:t>’</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generated</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photovoltaic</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power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on</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temperature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and</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non-ideality</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factor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kumimoji="0" lang="ru-RU" altLang="ko-K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585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9241176" y="349"/>
            <a:ext cx="877990" cy="1012482"/>
            <a:chOff x="8653933" y="349"/>
            <a:chExt cx="1592510" cy="1012482"/>
          </a:xfrm>
          <a:solidFill>
            <a:srgbClr val="00B050"/>
          </a:solidFill>
        </p:grpSpPr>
        <p:sp>
          <p:nvSpPr>
            <p:cNvPr id="5"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6"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8" name="Title 4">
            <a:extLst>
              <a:ext uri="{FF2B5EF4-FFF2-40B4-BE49-F238E27FC236}">
                <a16:creationId xmlns:a16="http://schemas.microsoft.com/office/drawing/2014/main" id="{7BA24337-E687-4505-B394-64198F76001B}"/>
              </a:ext>
            </a:extLst>
          </p:cNvPr>
          <p:cNvSpPr txBox="1">
            <a:spLocks/>
          </p:cNvSpPr>
          <p:nvPr/>
        </p:nvSpPr>
        <p:spPr>
          <a:xfrm>
            <a:off x="1934817" y="278105"/>
            <a:ext cx="5247033" cy="397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5">
                    <a:lumMod val="75000"/>
                  </a:schemeClr>
                </a:solidFill>
              </a:rPr>
              <a:t> </a:t>
            </a:r>
            <a:r>
              <a:rPr lang="en-US" sz="4000" b="1" dirty="0">
                <a:solidFill>
                  <a:schemeClr val="accent5">
                    <a:lumMod val="75000"/>
                  </a:schemeClr>
                </a:solidFill>
              </a:rPr>
              <a:t>Results and discussion  </a:t>
            </a:r>
            <a:endParaRPr lang="en-GB" sz="4000" b="1" dirty="0">
              <a:solidFill>
                <a:schemeClr val="accent5">
                  <a:lumMod val="75000"/>
                </a:schemeClr>
              </a:solidFill>
            </a:endParaRPr>
          </a:p>
        </p:txBody>
      </p:sp>
      <p:sp>
        <p:nvSpPr>
          <p:cNvPr id="9" name="Rectangle 2">
            <a:extLst>
              <a:ext uri="{FF2B5EF4-FFF2-40B4-BE49-F238E27FC236}">
                <a16:creationId xmlns:a16="http://schemas.microsoft.com/office/drawing/2014/main" id="{082C0F30-9E2E-4FF9-8595-2E6B0BD6FFA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097" name="Рисунок 6" descr="A graph of a multicolored line&#10;&#10;Description automatically generated with medium confidence">
            <a:extLst>
              <a:ext uri="{FF2B5EF4-FFF2-40B4-BE49-F238E27FC236}">
                <a16:creationId xmlns:a16="http://schemas.microsoft.com/office/drawing/2014/main" id="{CB2725CB-2BB8-4BC7-BA69-50BC52714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392" y="1212576"/>
            <a:ext cx="8547650" cy="518822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ED287D93-6821-455B-B00B-5C94B3EFA0ED}"/>
              </a:ext>
            </a:extLst>
          </p:cNvPr>
          <p:cNvSpPr>
            <a:spLocks noChangeArrowheads="1"/>
          </p:cNvSpPr>
          <p:nvPr/>
        </p:nvSpPr>
        <p:spPr bwMode="auto">
          <a:xfrm>
            <a:off x="9687340" y="2679675"/>
            <a:ext cx="216010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Fig</a:t>
            </a:r>
            <a:r>
              <a:rPr kumimoji="0" lang="en-US"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8.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Graph</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showing</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dependence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solar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cell</a:t>
            </a:r>
            <a:r>
              <a:rPr kumimoji="0" lang="ru-RU" altLang="ko-KR" b="1" i="0" u="none" strike="noStrike" cap="none" normalizeH="0" baseline="0" dirty="0" err="1">
                <a:ln>
                  <a:noFill/>
                </a:ln>
                <a:solidFill>
                  <a:schemeClr val="tx1"/>
                </a:solidFill>
                <a:effectLst/>
                <a:latin typeface="Aptos"/>
                <a:ea typeface="Malgun Gothic" panose="020B0503020000020004" pitchFamily="34" charset="-127"/>
                <a:cs typeface="Times New Roman" panose="02020603050405020304" pitchFamily="18" charset="0"/>
              </a:rPr>
              <a:t>’</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generated</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photovoltaic</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power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on</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irradiance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and</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non-ideality</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factor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kumimoji="0" lang="ru-RU" altLang="ko-K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679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9241176" y="349"/>
            <a:ext cx="877990" cy="1012482"/>
            <a:chOff x="8653933" y="349"/>
            <a:chExt cx="1592510" cy="1012482"/>
          </a:xfrm>
          <a:solidFill>
            <a:srgbClr val="00B050"/>
          </a:solidFill>
        </p:grpSpPr>
        <p:sp>
          <p:nvSpPr>
            <p:cNvPr id="5"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6"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8" name="Title 4">
            <a:extLst>
              <a:ext uri="{FF2B5EF4-FFF2-40B4-BE49-F238E27FC236}">
                <a16:creationId xmlns:a16="http://schemas.microsoft.com/office/drawing/2014/main" id="{7BA24337-E687-4505-B394-64198F76001B}"/>
              </a:ext>
            </a:extLst>
          </p:cNvPr>
          <p:cNvSpPr txBox="1">
            <a:spLocks/>
          </p:cNvSpPr>
          <p:nvPr/>
        </p:nvSpPr>
        <p:spPr>
          <a:xfrm>
            <a:off x="1908313" y="278104"/>
            <a:ext cx="5273537" cy="4905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5">
                    <a:lumMod val="75000"/>
                  </a:schemeClr>
                </a:solidFill>
              </a:rPr>
              <a:t> </a:t>
            </a:r>
            <a:r>
              <a:rPr lang="en-US" sz="4000" b="1" dirty="0">
                <a:solidFill>
                  <a:schemeClr val="accent5">
                    <a:lumMod val="75000"/>
                  </a:schemeClr>
                </a:solidFill>
              </a:rPr>
              <a:t>Results and discussion  </a:t>
            </a:r>
            <a:endParaRPr lang="en-GB" sz="4000" b="1" dirty="0">
              <a:solidFill>
                <a:schemeClr val="accent5">
                  <a:lumMod val="75000"/>
                </a:schemeClr>
              </a:solidFill>
            </a:endParaRPr>
          </a:p>
        </p:txBody>
      </p:sp>
      <p:sp>
        <p:nvSpPr>
          <p:cNvPr id="2" name="Rectangle 2">
            <a:extLst>
              <a:ext uri="{FF2B5EF4-FFF2-40B4-BE49-F238E27FC236}">
                <a16:creationId xmlns:a16="http://schemas.microsoft.com/office/drawing/2014/main" id="{0D56438A-CF79-433A-B804-6F305F456D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8193" name="Рисунок 19">
            <a:extLst>
              <a:ext uri="{FF2B5EF4-FFF2-40B4-BE49-F238E27FC236}">
                <a16:creationId xmlns:a16="http://schemas.microsoft.com/office/drawing/2014/main" id="{92089FFD-C11F-40E7-8C7E-4787B1F52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27" y="1822170"/>
            <a:ext cx="10423847" cy="41810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19E2E457-BDFC-48E6-910D-B4D7B7CAA371}"/>
              </a:ext>
            </a:extLst>
          </p:cNvPr>
          <p:cNvSpPr>
            <a:spLocks noChangeArrowheads="1"/>
          </p:cNvSpPr>
          <p:nvPr/>
        </p:nvSpPr>
        <p:spPr bwMode="auto">
          <a:xfrm>
            <a:off x="1338470" y="6102309"/>
            <a:ext cx="95283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Fig</a:t>
            </a:r>
            <a:r>
              <a:rPr kumimoji="0" lang="en-US"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en-US"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9</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I</a:t>
            </a:r>
            <a:r>
              <a:rPr kumimoji="0" lang="ru-RU" altLang="ko-KR" b="1" i="0" u="none" strike="noStrike" cap="none" normalizeH="0" baseline="0" dirty="0">
                <a:ln>
                  <a:noFill/>
                </a:ln>
                <a:solidFill>
                  <a:schemeClr val="tx1"/>
                </a:solidFill>
                <a:effectLst/>
                <a:latin typeface="Aptos"/>
                <a:ea typeface="Malgun Gothic" panose="020B0503020000020004" pitchFamily="34" charset="-127"/>
                <a:cs typeface="Times New Roman" panose="02020603050405020304" pitchFamily="18" charset="0"/>
              </a:rPr>
              <a: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and</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P</a:t>
            </a:r>
            <a:r>
              <a:rPr kumimoji="0" lang="ru-RU" altLang="ko-KR" b="1" i="0" u="none" strike="noStrike" cap="none" normalizeH="0" baseline="0" dirty="0">
                <a:ln>
                  <a:noFill/>
                </a:ln>
                <a:solidFill>
                  <a:schemeClr val="tx1"/>
                </a:solidFill>
                <a:effectLst/>
                <a:latin typeface="Aptos"/>
                <a:ea typeface="Malgun Gothic" panose="020B0503020000020004" pitchFamily="34" charset="-127"/>
                <a:cs typeface="Times New Roman" panose="02020603050405020304" pitchFamily="18" charset="0"/>
              </a:rPr>
              <a: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characteristics</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polycrystalline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silicon</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solar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cell</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for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different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values</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non-ideality</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factor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kumimoji="0" lang="ru-RU" altLang="ko-KR" b="0" i="0" u="none" strike="noStrike" cap="none" normalizeH="0" baseline="0" dirty="0">
              <a:ln>
                <a:noFill/>
              </a:ln>
              <a:solidFill>
                <a:schemeClr val="tx1"/>
              </a:solidFill>
              <a:effectLst/>
              <a:latin typeface="Arial" panose="020B0604020202020204" pitchFamily="34" charset="0"/>
            </a:endParaRPr>
          </a:p>
        </p:txBody>
      </p:sp>
      <p:sp>
        <p:nvSpPr>
          <p:cNvPr id="7" name="Прямоугольник 6">
            <a:extLst>
              <a:ext uri="{FF2B5EF4-FFF2-40B4-BE49-F238E27FC236}">
                <a16:creationId xmlns:a16="http://schemas.microsoft.com/office/drawing/2014/main" id="{C24FE00C-41D2-4688-9F92-92C69CE70E54}"/>
              </a:ext>
            </a:extLst>
          </p:cNvPr>
          <p:cNvSpPr/>
          <p:nvPr/>
        </p:nvSpPr>
        <p:spPr>
          <a:xfrm>
            <a:off x="2994992" y="1116713"/>
            <a:ext cx="6042990" cy="463397"/>
          </a:xfrm>
          <a:prstGeom prst="rect">
            <a:avLst/>
          </a:prstGeom>
        </p:spPr>
        <p:txBody>
          <a:bodyPr wrap="square">
            <a:spAutoFit/>
          </a:bodyPr>
          <a:lstStyle/>
          <a:p>
            <a:pPr algn="ctr">
              <a:lnSpc>
                <a:spcPct val="150000"/>
              </a:lnSpc>
              <a:spcAft>
                <a:spcPts val="0"/>
              </a:spcAft>
            </a:pPr>
            <a:r>
              <a:rPr lang="en-MY" b="1" kern="100" dirty="0">
                <a:solidFill>
                  <a:srgbClr val="153D63"/>
                </a:solidFill>
                <a:latin typeface="Times New Roman" panose="02020603050405020304" pitchFamily="18" charset="0"/>
                <a:ea typeface="Malgun Gothic" panose="020B0503020000020004" pitchFamily="34" charset="-127"/>
                <a:cs typeface="Times New Roman" panose="02020603050405020304" pitchFamily="18" charset="0"/>
              </a:rPr>
              <a:t>III.3 Comparative Analysis with Polycrystalline Silicon</a:t>
            </a:r>
            <a:endParaRPr lang="ru-RU" sz="2800" kern="100" dirty="0">
              <a:effectLst/>
              <a:latin typeface="Aptos"/>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31032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Рисунок 7" descr="A graph with red lines&#10;&#10;Description automatically generated">
            <a:extLst>
              <a:ext uri="{FF2B5EF4-FFF2-40B4-BE49-F238E27FC236}">
                <a16:creationId xmlns:a16="http://schemas.microsoft.com/office/drawing/2014/main" id="{EA2888B1-4CD9-4E36-BEA9-74999767B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106" y="3468757"/>
            <a:ext cx="4280454" cy="273773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0"/>
          <p:cNvGrpSpPr/>
          <p:nvPr/>
        </p:nvGrpSpPr>
        <p:grpSpPr>
          <a:xfrm>
            <a:off x="9241176" y="350"/>
            <a:ext cx="877990" cy="1012482"/>
            <a:chOff x="8653933" y="349"/>
            <a:chExt cx="1592510" cy="1012482"/>
          </a:xfrm>
          <a:solidFill>
            <a:srgbClr val="00B050"/>
          </a:solidFill>
        </p:grpSpPr>
        <p:sp>
          <p:nvSpPr>
            <p:cNvPr id="6"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7"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pic>
        <p:nvPicPr>
          <p:cNvPr id="9219" name="Рисунок 20" descr="A graph with red lines&#10;&#10;Description automatically generated">
            <a:extLst>
              <a:ext uri="{FF2B5EF4-FFF2-40B4-BE49-F238E27FC236}">
                <a16:creationId xmlns:a16="http://schemas.microsoft.com/office/drawing/2014/main" id="{7BC02C6D-A194-4AA9-9300-902F4E7DF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 y="1196504"/>
            <a:ext cx="4034156" cy="2754504"/>
          </a:xfrm>
          <a:prstGeom prst="rect">
            <a:avLst/>
          </a:prstGeom>
          <a:noFill/>
          <a:extLst>
            <a:ext uri="{909E8E84-426E-40DD-AFC4-6F175D3DCCD1}">
              <a14:hiddenFill xmlns:a14="http://schemas.microsoft.com/office/drawing/2010/main">
                <a:solidFill>
                  <a:srgbClr val="FFFFFF"/>
                </a:solidFill>
              </a14:hiddenFill>
            </a:ext>
          </a:extLst>
        </p:spPr>
      </p:pic>
      <p:pic>
        <p:nvPicPr>
          <p:cNvPr id="9218" name="Рисунок 26" descr="A graph with a red line&#10;&#10;Description automatically generated">
            <a:extLst>
              <a:ext uri="{FF2B5EF4-FFF2-40B4-BE49-F238E27FC236}">
                <a16:creationId xmlns:a16="http://schemas.microsoft.com/office/drawing/2014/main" id="{54107A00-CBCC-4E58-B17D-FB59E94C69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034" y="1126541"/>
            <a:ext cx="4231173" cy="28907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13BFCE2C-6A1C-4F04-B8F8-092182E2ECAA}"/>
              </a:ext>
            </a:extLst>
          </p:cNvPr>
          <p:cNvSpPr>
            <a:spLocks noChangeArrowheads="1"/>
          </p:cNvSpPr>
          <p:nvPr/>
        </p:nvSpPr>
        <p:spPr bwMode="auto">
          <a:xfrm>
            <a:off x="0" y="3975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5">
            <a:extLst>
              <a:ext uri="{FF2B5EF4-FFF2-40B4-BE49-F238E27FC236}">
                <a16:creationId xmlns:a16="http://schemas.microsoft.com/office/drawing/2014/main" id="{28309066-C266-43C9-9BC1-95A06D197ACC}"/>
              </a:ext>
            </a:extLst>
          </p:cNvPr>
          <p:cNvSpPr>
            <a:spLocks noChangeArrowheads="1"/>
          </p:cNvSpPr>
          <p:nvPr/>
        </p:nvSpPr>
        <p:spPr bwMode="auto">
          <a:xfrm>
            <a:off x="0" y="45965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6">
            <a:extLst>
              <a:ext uri="{FF2B5EF4-FFF2-40B4-BE49-F238E27FC236}">
                <a16:creationId xmlns:a16="http://schemas.microsoft.com/office/drawing/2014/main" id="{21CEC61D-E286-4856-B299-952E22EFD157}"/>
              </a:ext>
            </a:extLst>
          </p:cNvPr>
          <p:cNvSpPr>
            <a:spLocks noChangeArrowheads="1"/>
          </p:cNvSpPr>
          <p:nvPr/>
        </p:nvSpPr>
        <p:spPr bwMode="auto">
          <a:xfrm>
            <a:off x="357809" y="6113726"/>
            <a:ext cx="115691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Fig</a:t>
            </a:r>
            <a:r>
              <a:rPr kumimoji="0" lang="en-US"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10.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Dependence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maximum</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power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a:t>
            </a:r>
            <a:r>
              <a:rPr kumimoji="0" lang="ru-RU" altLang="ko-KR" b="1" i="0" u="none" strike="noStrike" cap="none" normalizeH="0" baseline="-3000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max</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and</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I</a:t>
            </a:r>
            <a:r>
              <a:rPr kumimoji="0" lang="ru-RU" altLang="ko-KR" b="1" i="0" u="none" strike="noStrike" cap="none" normalizeH="0" baseline="-3000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sc</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and</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a:t>
            </a:r>
            <a:r>
              <a:rPr kumimoji="0" lang="ru-RU" altLang="ko-KR" b="1" i="0" u="none" strike="noStrike" cap="none" normalizeH="0" baseline="-3000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oc</a:t>
            </a:r>
            <a:r>
              <a:rPr kumimoji="0" lang="ru-RU" altLang="ko-KR" b="1" i="0" u="none" strike="noStrike" cap="none" normalizeH="0" baseline="-3000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(b)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parameters</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maximum</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power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point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polycrystalline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silicon</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solar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cell</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on</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diode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non-ideality</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factor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kumimoji="0" lang="ru-RU" altLang="ko-KR" b="0" i="0" u="none" strike="noStrike" cap="none" normalizeH="0" baseline="0" dirty="0">
              <a:ln>
                <a:noFill/>
              </a:ln>
              <a:solidFill>
                <a:schemeClr val="tx1"/>
              </a:solidFill>
              <a:effectLst/>
              <a:latin typeface="Arial" panose="020B0604020202020204" pitchFamily="34" charset="0"/>
            </a:endParaRPr>
          </a:p>
        </p:txBody>
      </p:sp>
      <p:sp>
        <p:nvSpPr>
          <p:cNvPr id="15" name="Title 4">
            <a:extLst>
              <a:ext uri="{FF2B5EF4-FFF2-40B4-BE49-F238E27FC236}">
                <a16:creationId xmlns:a16="http://schemas.microsoft.com/office/drawing/2014/main" id="{54CC3F61-EAF2-4283-9F75-CB09E6B574F8}"/>
              </a:ext>
            </a:extLst>
          </p:cNvPr>
          <p:cNvSpPr txBox="1">
            <a:spLocks/>
          </p:cNvSpPr>
          <p:nvPr/>
        </p:nvSpPr>
        <p:spPr>
          <a:xfrm>
            <a:off x="1908313" y="278104"/>
            <a:ext cx="5273537" cy="4905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5">
                    <a:lumMod val="75000"/>
                  </a:schemeClr>
                </a:solidFill>
              </a:rPr>
              <a:t> </a:t>
            </a:r>
            <a:r>
              <a:rPr lang="en-US" sz="4000" b="1" dirty="0">
                <a:solidFill>
                  <a:schemeClr val="accent5">
                    <a:lumMod val="75000"/>
                  </a:schemeClr>
                </a:solidFill>
              </a:rPr>
              <a:t>Results and discussion  </a:t>
            </a:r>
            <a:endParaRPr lang="en-GB" sz="4000" b="1" dirty="0">
              <a:solidFill>
                <a:schemeClr val="accent5">
                  <a:lumMod val="75000"/>
                </a:schemeClr>
              </a:solidFill>
            </a:endParaRPr>
          </a:p>
        </p:txBody>
      </p:sp>
    </p:spTree>
    <p:extLst>
      <p:ext uri="{BB962C8B-B14F-4D97-AF65-F5344CB8AC3E}">
        <p14:creationId xmlns:p14="http://schemas.microsoft.com/office/powerpoint/2010/main" val="2572945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p:nvPr/>
        </p:nvGrpSpPr>
        <p:grpSpPr>
          <a:xfrm>
            <a:off x="9241176" y="-28225"/>
            <a:ext cx="877990" cy="1012482"/>
            <a:chOff x="8653933" y="349"/>
            <a:chExt cx="1592510" cy="1012482"/>
          </a:xfrm>
          <a:solidFill>
            <a:srgbClr val="00B050"/>
          </a:solidFill>
        </p:grpSpPr>
        <p:sp>
          <p:nvSpPr>
            <p:cNvPr id="6"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7"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8" name="Title 4">
            <a:extLst>
              <a:ext uri="{FF2B5EF4-FFF2-40B4-BE49-F238E27FC236}">
                <a16:creationId xmlns:a16="http://schemas.microsoft.com/office/drawing/2014/main" id="{8CC28CAC-4B40-4F17-AADE-D2EFC1958538}"/>
              </a:ext>
            </a:extLst>
          </p:cNvPr>
          <p:cNvSpPr txBox="1">
            <a:spLocks/>
          </p:cNvSpPr>
          <p:nvPr/>
        </p:nvSpPr>
        <p:spPr>
          <a:xfrm>
            <a:off x="1908313" y="278104"/>
            <a:ext cx="5273537" cy="4905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5">
                    <a:lumMod val="75000"/>
                  </a:schemeClr>
                </a:solidFill>
              </a:rPr>
              <a:t> </a:t>
            </a:r>
            <a:r>
              <a:rPr lang="en-US" sz="4000" b="1" dirty="0">
                <a:solidFill>
                  <a:schemeClr val="accent5">
                    <a:lumMod val="75000"/>
                  </a:schemeClr>
                </a:solidFill>
              </a:rPr>
              <a:t>Results and discussion  </a:t>
            </a:r>
            <a:endParaRPr lang="en-GB" sz="4000" b="1" dirty="0">
              <a:solidFill>
                <a:schemeClr val="accent5">
                  <a:lumMod val="75000"/>
                </a:schemeClr>
              </a:solidFill>
            </a:endParaRPr>
          </a:p>
        </p:txBody>
      </p:sp>
      <p:sp>
        <p:nvSpPr>
          <p:cNvPr id="9" name="Rectangle 2">
            <a:extLst>
              <a:ext uri="{FF2B5EF4-FFF2-40B4-BE49-F238E27FC236}">
                <a16:creationId xmlns:a16="http://schemas.microsoft.com/office/drawing/2014/main" id="{3BCD829D-D084-48AC-8577-6E9688193F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41" name="Рисунок 32" descr="A graph with a colorful line&#10;&#10;Description automatically generated with medium confidence">
            <a:extLst>
              <a:ext uri="{FF2B5EF4-FFF2-40B4-BE49-F238E27FC236}">
                <a16:creationId xmlns:a16="http://schemas.microsoft.com/office/drawing/2014/main" id="{1D7A0DDF-96C1-4EC1-A9A7-7580D9983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11" y="1252329"/>
            <a:ext cx="9143118" cy="53074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4EE16ECB-8F5C-428B-8EF0-910681B37628}"/>
              </a:ext>
            </a:extLst>
          </p:cNvPr>
          <p:cNvSpPr>
            <a:spLocks noChangeArrowheads="1"/>
          </p:cNvSpPr>
          <p:nvPr/>
        </p:nvSpPr>
        <p:spPr bwMode="auto">
          <a:xfrm>
            <a:off x="9356036" y="2799128"/>
            <a:ext cx="27608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Fig</a:t>
            </a:r>
            <a:r>
              <a:rPr kumimoji="0" lang="en-US"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11.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Graph</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showing</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dependence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photovoltaic</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power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generated</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by</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polycrystalline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silicon</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solar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cell</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on</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temperature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and</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non-ideality</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factor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kumimoji="0" lang="ru-RU" altLang="ko-K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504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p:nvPr/>
        </p:nvGrpSpPr>
        <p:grpSpPr>
          <a:xfrm>
            <a:off x="9241176" y="-28225"/>
            <a:ext cx="877990" cy="1012482"/>
            <a:chOff x="8653933" y="349"/>
            <a:chExt cx="1592510" cy="1012482"/>
          </a:xfrm>
          <a:solidFill>
            <a:srgbClr val="00B050"/>
          </a:solidFill>
        </p:grpSpPr>
        <p:sp>
          <p:nvSpPr>
            <p:cNvPr id="6"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7"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8" name="Title 4">
            <a:extLst>
              <a:ext uri="{FF2B5EF4-FFF2-40B4-BE49-F238E27FC236}">
                <a16:creationId xmlns:a16="http://schemas.microsoft.com/office/drawing/2014/main" id="{8CC28CAC-4B40-4F17-AADE-D2EFC1958538}"/>
              </a:ext>
            </a:extLst>
          </p:cNvPr>
          <p:cNvSpPr txBox="1">
            <a:spLocks/>
          </p:cNvSpPr>
          <p:nvPr/>
        </p:nvSpPr>
        <p:spPr>
          <a:xfrm>
            <a:off x="1908313" y="278104"/>
            <a:ext cx="5273537" cy="4905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5">
                    <a:lumMod val="75000"/>
                  </a:schemeClr>
                </a:solidFill>
              </a:rPr>
              <a:t> </a:t>
            </a:r>
            <a:r>
              <a:rPr lang="en-US" sz="4000" b="1" dirty="0">
                <a:solidFill>
                  <a:schemeClr val="accent5">
                    <a:lumMod val="75000"/>
                  </a:schemeClr>
                </a:solidFill>
              </a:rPr>
              <a:t>Conclusion  </a:t>
            </a:r>
            <a:endParaRPr lang="en-GB" sz="4000" b="1" dirty="0">
              <a:solidFill>
                <a:schemeClr val="accent5">
                  <a:lumMod val="75000"/>
                </a:schemeClr>
              </a:solidFill>
            </a:endParaRPr>
          </a:p>
        </p:txBody>
      </p:sp>
      <p:sp>
        <p:nvSpPr>
          <p:cNvPr id="9" name="Rectangle 2">
            <a:extLst>
              <a:ext uri="{FF2B5EF4-FFF2-40B4-BE49-F238E27FC236}">
                <a16:creationId xmlns:a16="http://schemas.microsoft.com/office/drawing/2014/main" id="{3BCD829D-D084-48AC-8577-6E9688193F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a:extLst>
              <a:ext uri="{FF2B5EF4-FFF2-40B4-BE49-F238E27FC236}">
                <a16:creationId xmlns:a16="http://schemas.microsoft.com/office/drawing/2014/main" id="{F84DD6A0-C793-46CB-8B79-C8B05B53A56A}"/>
              </a:ext>
            </a:extLst>
          </p:cNvPr>
          <p:cNvSpPr/>
          <p:nvPr/>
        </p:nvSpPr>
        <p:spPr>
          <a:xfrm>
            <a:off x="228600" y="1343025"/>
            <a:ext cx="11725275" cy="5109091"/>
          </a:xfrm>
          <a:prstGeom prst="rect">
            <a:avLst/>
          </a:prstGeom>
        </p:spPr>
        <p:txBody>
          <a:bodyPr wrap="square">
            <a:spAutoFit/>
          </a:bodyPr>
          <a:lstStyle/>
          <a:p>
            <a:pPr marL="342900" indent="-342900" algn="just">
              <a:spcAft>
                <a:spcPts val="800"/>
              </a:spcAft>
              <a:buAutoNum type="arabicPeriod"/>
            </a:pPr>
            <a:r>
              <a:rPr lang="en-US" sz="1700" dirty="0">
                <a:latin typeface="Times New Roman" panose="02020603050405020304" pitchFamily="18" charset="0"/>
                <a:ea typeface="Calibri" panose="020F0502020204030204" pitchFamily="34" charset="0"/>
                <a:cs typeface="Times New Roman" panose="02020603050405020304" pitchFamily="18" charset="0"/>
              </a:rPr>
              <a:t>This study presents a comprehensive computational investigation into the influence of the diode ideality factor on the photovoltaic performance of crystalline silicon solar cells, employing coupled MATLAB and Python numerical frameworks to analyze experimental data obtained through Suns-</a:t>
            </a:r>
            <a:r>
              <a:rPr lang="en-US" sz="1700" dirty="0" err="1">
                <a:latin typeface="Times New Roman" panose="02020603050405020304" pitchFamily="18" charset="0"/>
                <a:ea typeface="Calibri" panose="020F0502020204030204" pitchFamily="34" charset="0"/>
                <a:cs typeface="Times New Roman" panose="02020603050405020304" pitchFamily="18" charset="0"/>
              </a:rPr>
              <a:t>Voc</a:t>
            </a:r>
            <a:r>
              <a:rPr lang="en-US" sz="1700" dirty="0">
                <a:latin typeface="Times New Roman" panose="02020603050405020304" pitchFamily="18" charset="0"/>
                <a:ea typeface="Calibri" panose="020F0502020204030204" pitchFamily="34" charset="0"/>
                <a:cs typeface="Times New Roman" panose="02020603050405020304" pitchFamily="18" charset="0"/>
              </a:rPr>
              <a:t> characterization. The analysis reveals that the ideality factor serves not merely as an empirical fitting parameter but as a physically meaningful diagnostic variable encoding critical information about dominant recombination mechanisms, material quality, and operational degradation states. </a:t>
            </a:r>
            <a:endParaRPr lang="ru-RU" sz="17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Aft>
                <a:spcPts val="800"/>
              </a:spcAft>
              <a:buAutoNum type="arabicPeriod"/>
            </a:pPr>
            <a:r>
              <a:rPr lang="en-US" sz="1700" dirty="0">
                <a:latin typeface="Calibri" panose="020F0502020204030204" pitchFamily="34" charset="0"/>
                <a:ea typeface="Calibri" panose="020F0502020204030204" pitchFamily="34" charset="0"/>
                <a:cs typeface="Times New Roman" panose="02020603050405020304" pitchFamily="18" charset="0"/>
              </a:rPr>
              <a:t>For monocrystalline silicon devices, the voltage-dependent variation of the ideality factor demonstrates a clear transition from diffusion-dominated transport with near-unity values at low forward bias to depletion-region recombination characterized by elevated values approaching 1.3–1.5 at higher voltages, providing quantitative insight into the underlying device physics that govern charge carrier dynamics.</a:t>
            </a:r>
            <a:endParaRPr lang="ru-RU" sz="17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spcAft>
                <a:spcPts val="800"/>
              </a:spcAft>
              <a:buAutoNum type="arabicPeriod"/>
            </a:pPr>
            <a:r>
              <a:rPr lang="en-US" sz="1700" dirty="0">
                <a:latin typeface="Calibri" panose="020F0502020204030204" pitchFamily="34" charset="0"/>
                <a:ea typeface="Calibri" panose="020F0502020204030204" pitchFamily="34" charset="0"/>
                <a:cs typeface="Times New Roman" panose="02020603050405020304" pitchFamily="18" charset="0"/>
              </a:rPr>
              <a:t>The parametric sensitivity analysis establishes distinct functional dependencies among the equivalent circuit parameters, showing that series resistance primarily degrades the fill factor through resistive losses at elevated current densities while shunt resistance becomes critically detrimental only below 400 ohms, and notably confirming that photocurrent remains independent of ideality factor variations, thereby isolating voltage-dependent recombination as the primary mechanism of performance degradation. </a:t>
            </a:r>
            <a:endParaRPr lang="ru-RU" sz="17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spcAft>
                <a:spcPts val="800"/>
              </a:spcAft>
              <a:buAutoNum type="arabicPeriod"/>
            </a:pPr>
            <a:r>
              <a:rPr lang="en-US" sz="1700" dirty="0">
                <a:latin typeface="Calibri" panose="020F0502020204030204" pitchFamily="34" charset="0"/>
                <a:ea typeface="Calibri" panose="020F0502020204030204" pitchFamily="34" charset="0"/>
                <a:cs typeface="Times New Roman" panose="02020603050405020304" pitchFamily="18" charset="0"/>
              </a:rPr>
              <a:t>A particularly significant finding emerges from the investigation of coupled temperature and irradiance effects, where synergistic </a:t>
            </a:r>
            <a:r>
              <a:rPr lang="en-US" sz="1700" dirty="0" err="1">
                <a:latin typeface="Calibri" panose="020F0502020204030204" pitchFamily="34" charset="0"/>
                <a:ea typeface="Calibri" panose="020F0502020204030204" pitchFamily="34" charset="0"/>
                <a:cs typeface="Times New Roman" panose="02020603050405020304" pitchFamily="18" charset="0"/>
              </a:rPr>
              <a:t>behaviour</a:t>
            </a:r>
            <a:r>
              <a:rPr lang="en-US" sz="1700" dirty="0">
                <a:latin typeface="Calibri" panose="020F0502020204030204" pitchFamily="34" charset="0"/>
                <a:ea typeface="Calibri" panose="020F0502020204030204" pitchFamily="34" charset="0"/>
                <a:cs typeface="Times New Roman" panose="02020603050405020304" pitchFamily="18" charset="0"/>
              </a:rPr>
              <a:t> produces power losses exceeding the arithmetic sum of individual thermal and recombination contributions under high-irradiance conditions, a non-linear degradation mechanism that explains the systematic underperformance of field installations relative to laboratory projections based exclusively on temperature coefficients.</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4915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AEC684F-0C30-4654-9407-D8DD3083419D}"/>
              </a:ext>
            </a:extLst>
          </p:cNvPr>
          <p:cNvSpPr txBox="1">
            <a:spLocks/>
          </p:cNvSpPr>
          <p:nvPr/>
        </p:nvSpPr>
        <p:spPr>
          <a:xfrm>
            <a:off x="1908313" y="278104"/>
            <a:ext cx="5273537" cy="4905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5">
                    <a:lumMod val="75000"/>
                  </a:schemeClr>
                </a:solidFill>
              </a:rPr>
              <a:t> </a:t>
            </a:r>
            <a:r>
              <a:rPr lang="en-US" sz="4000" b="1" dirty="0">
                <a:solidFill>
                  <a:schemeClr val="accent5">
                    <a:lumMod val="75000"/>
                  </a:schemeClr>
                </a:solidFill>
              </a:rPr>
              <a:t>Conclusion  </a:t>
            </a:r>
            <a:endParaRPr lang="en-GB" sz="4000" b="1" dirty="0">
              <a:solidFill>
                <a:schemeClr val="accent5">
                  <a:lumMod val="75000"/>
                </a:schemeClr>
              </a:solidFill>
            </a:endParaRPr>
          </a:p>
        </p:txBody>
      </p:sp>
      <p:sp>
        <p:nvSpPr>
          <p:cNvPr id="5" name="Прямоугольник 4">
            <a:extLst>
              <a:ext uri="{FF2B5EF4-FFF2-40B4-BE49-F238E27FC236}">
                <a16:creationId xmlns:a16="http://schemas.microsoft.com/office/drawing/2014/main" id="{5BF3FC7C-33E3-4152-8528-56EB15C17A96}"/>
              </a:ext>
            </a:extLst>
          </p:cNvPr>
          <p:cNvSpPr/>
          <p:nvPr/>
        </p:nvSpPr>
        <p:spPr>
          <a:xfrm>
            <a:off x="333375" y="1152525"/>
            <a:ext cx="11582398" cy="5586145"/>
          </a:xfrm>
          <a:prstGeom prst="rect">
            <a:avLst/>
          </a:prstGeom>
        </p:spPr>
        <p:txBody>
          <a:bodyPr wrap="square">
            <a:spAutoFit/>
          </a:bodyPr>
          <a:lstStyle/>
          <a:p>
            <a:r>
              <a:rPr lang="ru-RU" sz="1700" dirty="0"/>
              <a:t>5. </a:t>
            </a:r>
            <a:r>
              <a:rPr lang="en-US" sz="1700" dirty="0"/>
              <a:t>The comparative analysis between mono- and polycrystalline silicon materials yields a counter-intuitive yet robustly supported conclusion regarding thermal stability, wherein polycrystalline devices exhibit substantially reduced temperature sensitivity of the ideality factor despite their higher baseline values, an observation attributed to grain-boundary trap saturation effects that partially compensate for intrinsic thermal activation of recombination centers.</a:t>
            </a:r>
            <a:endParaRPr lang="ru-RU" sz="1700" dirty="0"/>
          </a:p>
          <a:p>
            <a:endParaRPr lang="ru-RU" sz="1700" dirty="0"/>
          </a:p>
          <a:p>
            <a:r>
              <a:rPr lang="ru-RU" sz="1700" dirty="0"/>
              <a:t>6. </a:t>
            </a:r>
            <a:r>
              <a:rPr lang="en-US" sz="1700" dirty="0"/>
              <a:t>This thermal stability advantage suggests superior energy yield potential for polycrystalline silicon in climates characterized by large diurnal temperature variations or limited cooling infrastructure, challenging the prevailing paradigm of unconditional monocrystalline preference and establishing a climate-specific optimization framework for material selection.</a:t>
            </a:r>
            <a:endParaRPr lang="ru-RU" sz="1700" dirty="0"/>
          </a:p>
          <a:p>
            <a:endParaRPr lang="ru-RU" sz="1700" dirty="0"/>
          </a:p>
          <a:p>
            <a:r>
              <a:rPr lang="ru-RU" sz="1700" dirty="0"/>
              <a:t>7. </a:t>
            </a:r>
            <a:r>
              <a:rPr lang="en-US" sz="1700" dirty="0"/>
              <a:t>The methodological contribution of this work resides in the demonstrated efficacy of the dual-platform computational approach, combining MATLAB's Newton-Raphson iteration for precision parameter extraction with Python's extensive visualization capabilities for comprehensive parametric mapping, achieving convergence accuracy superior to metaheuristic alternatives while reducing computation time by over ninety percent. The quantitative relationship between ideality factor elevation and power degradation, with losses exceeding twenty percent at values above 2.5, enables the development of predictive maintenance protocols wherein real-time monitoring of this parameter serves as an early diagnostic indicator for potential-induced degradation, corrosion-induced shunting, and encapsulant failure, thereby supporting proactive intervention strategies that mitigate revenue loss in utility-scale installations. </a:t>
            </a:r>
            <a:r>
              <a:rPr lang="ru-RU" sz="1700" dirty="0"/>
              <a:t> </a:t>
            </a:r>
          </a:p>
          <a:p>
            <a:endParaRPr lang="ru-RU" sz="1700" dirty="0"/>
          </a:p>
          <a:p>
            <a:r>
              <a:rPr lang="ru-RU" sz="1700" dirty="0"/>
              <a:t>8. </a:t>
            </a:r>
            <a:r>
              <a:rPr lang="en-US" sz="1700" dirty="0"/>
              <a:t>These findings inform immediate engineering specifications including critical thresholds for shunt resistance and series resistance that define manufacturing process windows, as well as system-level design recommendations for bypass diode implementation in modules with non-uniform junction quality distributions.</a:t>
            </a:r>
            <a:endParaRPr lang="ru-RU" sz="1700" dirty="0"/>
          </a:p>
        </p:txBody>
      </p:sp>
    </p:spTree>
    <p:extLst>
      <p:ext uri="{BB962C8B-B14F-4D97-AF65-F5344CB8AC3E}">
        <p14:creationId xmlns:p14="http://schemas.microsoft.com/office/powerpoint/2010/main" val="4245164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a:extLst>
              <a:ext uri="{FF2B5EF4-FFF2-40B4-BE49-F238E27FC236}">
                <a16:creationId xmlns:a16="http://schemas.microsoft.com/office/drawing/2014/main" id="{AB5A667C-AC72-4C1A-BAD8-D30D2D3B735A}"/>
              </a:ext>
            </a:extLst>
          </p:cNvPr>
          <p:cNvGrpSpPr/>
          <p:nvPr/>
        </p:nvGrpSpPr>
        <p:grpSpPr>
          <a:xfrm>
            <a:off x="9241176" y="350"/>
            <a:ext cx="877990" cy="1012482"/>
            <a:chOff x="8653933" y="349"/>
            <a:chExt cx="1592510" cy="1012482"/>
          </a:xfrm>
          <a:solidFill>
            <a:srgbClr val="00B050"/>
          </a:solidFill>
        </p:grpSpPr>
        <p:sp>
          <p:nvSpPr>
            <p:cNvPr id="4" name="Rectangle 3">
              <a:extLst>
                <a:ext uri="{FF2B5EF4-FFF2-40B4-BE49-F238E27FC236}">
                  <a16:creationId xmlns:a16="http://schemas.microsoft.com/office/drawing/2014/main" id="{FF3CC1B3-E3FD-4BF4-9593-074C2D5291D0}"/>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5" name="Text Placeholder 6">
              <a:extLst>
                <a:ext uri="{FF2B5EF4-FFF2-40B4-BE49-F238E27FC236}">
                  <a16:creationId xmlns:a16="http://schemas.microsoft.com/office/drawing/2014/main" id="{42BE3FC3-F2E8-4CBD-AA7C-2528862B3E47}"/>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grpSp>
        <p:nvGrpSpPr>
          <p:cNvPr id="6" name="Группа 5">
            <a:extLst>
              <a:ext uri="{FF2B5EF4-FFF2-40B4-BE49-F238E27FC236}">
                <a16:creationId xmlns:a16="http://schemas.microsoft.com/office/drawing/2014/main" id="{17669047-9533-45D0-B386-9BAD70E19771}"/>
              </a:ext>
            </a:extLst>
          </p:cNvPr>
          <p:cNvGrpSpPr/>
          <p:nvPr/>
        </p:nvGrpSpPr>
        <p:grpSpPr>
          <a:xfrm>
            <a:off x="1265763" y="1017431"/>
            <a:ext cx="9784311" cy="5743423"/>
            <a:chOff x="1265763" y="1017431"/>
            <a:chExt cx="9784311" cy="5743423"/>
          </a:xfrm>
        </p:grpSpPr>
        <p:pic>
          <p:nvPicPr>
            <p:cNvPr id="7" name="Объект 3">
              <a:extLst>
                <a:ext uri="{FF2B5EF4-FFF2-40B4-BE49-F238E27FC236}">
                  <a16:creationId xmlns:a16="http://schemas.microsoft.com/office/drawing/2014/main" id="{27E28690-38F5-46B6-8764-F9063122F3FB}"/>
                </a:ext>
              </a:extLst>
            </p:cNvPr>
            <p:cNvPicPr>
              <a:picLocks noChangeAspect="1"/>
            </p:cNvPicPr>
            <p:nvPr/>
          </p:nvPicPr>
          <p:blipFill>
            <a:blip r:embed="rId2"/>
            <a:stretch>
              <a:fillRect/>
            </a:stretch>
          </p:blipFill>
          <p:spPr bwMode="auto">
            <a:xfrm>
              <a:off x="1265763" y="1017431"/>
              <a:ext cx="9784311" cy="574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Объект 2">
              <a:extLst>
                <a:ext uri="{FF2B5EF4-FFF2-40B4-BE49-F238E27FC236}">
                  <a16:creationId xmlns:a16="http://schemas.microsoft.com/office/drawing/2014/main" id="{1D473C53-6512-4678-A103-3A755728FD90}"/>
                </a:ext>
              </a:extLst>
            </p:cNvPr>
            <p:cNvSpPr txBox="1">
              <a:spLocks/>
            </p:cNvSpPr>
            <p:nvPr/>
          </p:nvSpPr>
          <p:spPr bwMode="auto">
            <a:xfrm>
              <a:off x="1857752" y="5412399"/>
              <a:ext cx="8600331" cy="1142948"/>
            </a:xfrm>
            <a:prstGeom prst="rect">
              <a:avLst/>
            </a:prstGeom>
            <a:solidFill>
              <a:schemeClr val="accent3">
                <a:lumMod val="95000"/>
              </a:schemeClr>
            </a:solidFill>
            <a:ln>
              <a:noFill/>
            </a:ln>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fontAlgn="auto">
                <a:spcAft>
                  <a:spcPts val="0"/>
                </a:spcAft>
                <a:buFont typeface="Wingdings 3" charset="2"/>
                <a:buNone/>
              </a:pPr>
              <a:r>
                <a:rPr lang="en-US" noProof="1">
                  <a:solidFill>
                    <a:srgbClr val="C00000"/>
                  </a:solidFill>
                </a:rPr>
                <a:t>Andijan state university, Uzbekistan. 170100 – Andijan, University Street, No. 129 </a:t>
              </a:r>
            </a:p>
            <a:p>
              <a:pPr marL="0" indent="0" algn="ctr" fontAlgn="auto">
                <a:spcAft>
                  <a:spcPts val="0"/>
                </a:spcAft>
                <a:buFont typeface="Wingdings 3" charset="2"/>
                <a:buNone/>
              </a:pPr>
              <a:r>
                <a:rPr lang="en-US" noProof="1">
                  <a:solidFill>
                    <a:srgbClr val="C00000"/>
                  </a:solidFill>
                  <a:hlinkClick r:id="rId3"/>
                </a:rPr>
                <a:t>www.adu.uz</a:t>
              </a:r>
              <a:r>
                <a:rPr lang="en-US" noProof="1">
                  <a:solidFill>
                    <a:srgbClr val="C00000"/>
                  </a:solidFill>
                </a:rPr>
                <a:t>	        </a:t>
              </a:r>
              <a:r>
                <a:rPr lang="en-US" noProof="1">
                  <a:solidFill>
                    <a:srgbClr val="C00000"/>
                  </a:solidFill>
                  <a:hlinkClick r:id="rId4"/>
                </a:rPr>
                <a:t>www.reslab.uz</a:t>
              </a:r>
              <a:r>
                <a:rPr lang="en-US" noProof="1">
                  <a:solidFill>
                    <a:srgbClr val="C00000"/>
                  </a:solidFill>
                </a:rPr>
                <a:t> </a:t>
              </a:r>
            </a:p>
            <a:p>
              <a:pPr marL="0" indent="0" algn="ctr" fontAlgn="auto">
                <a:spcAft>
                  <a:spcPts val="0"/>
                </a:spcAft>
                <a:buFont typeface="Wingdings 3" charset="2"/>
                <a:buNone/>
              </a:pPr>
              <a:r>
                <a:rPr lang="en-US" noProof="1">
                  <a:solidFill>
                    <a:srgbClr val="C00000"/>
                  </a:solidFill>
                </a:rPr>
                <a:t>Tel. +998 90 2167260. E-mail: alievuz@yahoo.com</a:t>
              </a:r>
            </a:p>
            <a:p>
              <a:pPr fontAlgn="auto">
                <a:spcAft>
                  <a:spcPts val="0"/>
                </a:spcAft>
                <a:buFont typeface="Wingdings 3" charset="2"/>
                <a:buChar char=""/>
              </a:pPr>
              <a:endParaRPr lang="ru-RU" noProof="1">
                <a:solidFill>
                  <a:srgbClr val="0070C0"/>
                </a:solidFill>
              </a:endParaRPr>
            </a:p>
          </p:txBody>
        </p:sp>
        <p:sp>
          <p:nvSpPr>
            <p:cNvPr id="9" name="Заголовок 1">
              <a:extLst>
                <a:ext uri="{FF2B5EF4-FFF2-40B4-BE49-F238E27FC236}">
                  <a16:creationId xmlns:a16="http://schemas.microsoft.com/office/drawing/2014/main" id="{24381333-27F5-4BD6-9A7C-12DED54E605E}"/>
                </a:ext>
              </a:extLst>
            </p:cNvPr>
            <p:cNvSpPr txBox="1">
              <a:spLocks noChangeArrowheads="1"/>
            </p:cNvSpPr>
            <p:nvPr/>
          </p:nvSpPr>
          <p:spPr bwMode="auto">
            <a:xfrm>
              <a:off x="2041463" y="4546240"/>
              <a:ext cx="8139389" cy="866159"/>
            </a:xfrm>
            <a:prstGeom prst="rect">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normAutofit fontScale="97500" lnSpcReduction="10000"/>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CN" sz="5400" b="1" dirty="0">
                  <a:solidFill>
                    <a:srgbClr val="0070C0"/>
                  </a:solidFill>
                  <a:ea typeface="SimSun" panose="02010600030101010101" pitchFamily="2" charset="-122"/>
                </a:rPr>
                <a:t>Thank you for attention!</a:t>
              </a:r>
              <a:endParaRPr lang="ru-RU" altLang="en-US" sz="5400" b="1" dirty="0">
                <a:solidFill>
                  <a:srgbClr val="0070C0"/>
                </a:solidFill>
              </a:endParaRPr>
            </a:p>
          </p:txBody>
        </p:sp>
        <p:sp>
          <p:nvSpPr>
            <p:cNvPr id="10" name="TextBox 9">
              <a:extLst>
                <a:ext uri="{FF2B5EF4-FFF2-40B4-BE49-F238E27FC236}">
                  <a16:creationId xmlns:a16="http://schemas.microsoft.com/office/drawing/2014/main" id="{E0CAAB50-D27E-4C36-89A0-11B4322EEDA4}"/>
                </a:ext>
              </a:extLst>
            </p:cNvPr>
            <p:cNvSpPr txBox="1"/>
            <p:nvPr/>
          </p:nvSpPr>
          <p:spPr>
            <a:xfrm>
              <a:off x="7475113" y="2385116"/>
              <a:ext cx="719072" cy="338554"/>
            </a:xfrm>
            <a:prstGeom prst="rect">
              <a:avLst/>
            </a:prstGeom>
            <a:noFill/>
          </p:spPr>
          <p:txBody>
            <a:bodyPr wrap="square" rtlCol="0">
              <a:spAutoFit/>
            </a:bodyPr>
            <a:lstStyle/>
            <a:p>
              <a:pPr algn="ctr"/>
              <a:r>
                <a:rPr lang="en-US" sz="1600" dirty="0">
                  <a:solidFill>
                    <a:srgbClr val="FF0000"/>
                  </a:solidFill>
                </a:rPr>
                <a:t>PhD</a:t>
              </a:r>
              <a:endParaRPr lang="ru-RU" sz="1600" dirty="0">
                <a:solidFill>
                  <a:srgbClr val="FF0000"/>
                </a:solidFill>
              </a:endParaRPr>
            </a:p>
          </p:txBody>
        </p:sp>
        <p:sp>
          <p:nvSpPr>
            <p:cNvPr id="11" name="TextBox 10">
              <a:extLst>
                <a:ext uri="{FF2B5EF4-FFF2-40B4-BE49-F238E27FC236}">
                  <a16:creationId xmlns:a16="http://schemas.microsoft.com/office/drawing/2014/main" id="{EBAA55D4-D84E-4AA8-93CD-775FE3133017}"/>
                </a:ext>
              </a:extLst>
            </p:cNvPr>
            <p:cNvSpPr txBox="1"/>
            <p:nvPr/>
          </p:nvSpPr>
          <p:spPr>
            <a:xfrm>
              <a:off x="8404537" y="2581553"/>
              <a:ext cx="719072" cy="338554"/>
            </a:xfrm>
            <a:prstGeom prst="rect">
              <a:avLst/>
            </a:prstGeom>
            <a:noFill/>
          </p:spPr>
          <p:txBody>
            <a:bodyPr wrap="square" rtlCol="0">
              <a:spAutoFit/>
            </a:bodyPr>
            <a:lstStyle/>
            <a:p>
              <a:pPr algn="ctr"/>
              <a:r>
                <a:rPr lang="en-US" sz="1600" dirty="0">
                  <a:solidFill>
                    <a:srgbClr val="FF0000"/>
                  </a:solidFill>
                </a:rPr>
                <a:t>PhD</a:t>
              </a:r>
              <a:endParaRPr lang="ru-RU" sz="1600" dirty="0">
                <a:solidFill>
                  <a:srgbClr val="FF0000"/>
                </a:solidFill>
              </a:endParaRPr>
            </a:p>
          </p:txBody>
        </p:sp>
        <p:sp>
          <p:nvSpPr>
            <p:cNvPr id="12" name="TextBox 11">
              <a:extLst>
                <a:ext uri="{FF2B5EF4-FFF2-40B4-BE49-F238E27FC236}">
                  <a16:creationId xmlns:a16="http://schemas.microsoft.com/office/drawing/2014/main" id="{6919CDF7-EAB6-4F4F-89D5-1DAA20FFBF9E}"/>
                </a:ext>
              </a:extLst>
            </p:cNvPr>
            <p:cNvSpPr txBox="1"/>
            <p:nvPr/>
          </p:nvSpPr>
          <p:spPr>
            <a:xfrm>
              <a:off x="4371301" y="2242999"/>
              <a:ext cx="719072" cy="338554"/>
            </a:xfrm>
            <a:prstGeom prst="rect">
              <a:avLst/>
            </a:prstGeom>
            <a:noFill/>
          </p:spPr>
          <p:txBody>
            <a:bodyPr wrap="square" rtlCol="0">
              <a:spAutoFit/>
            </a:bodyPr>
            <a:lstStyle/>
            <a:p>
              <a:pPr algn="ctr"/>
              <a:r>
                <a:rPr lang="en-US" sz="1600" dirty="0">
                  <a:solidFill>
                    <a:srgbClr val="FF0000"/>
                  </a:solidFill>
                </a:rPr>
                <a:t>PhD</a:t>
              </a:r>
              <a:endParaRPr lang="ru-RU" sz="1600" dirty="0">
                <a:solidFill>
                  <a:srgbClr val="FF0000"/>
                </a:solidFill>
              </a:endParaRPr>
            </a:p>
          </p:txBody>
        </p:sp>
        <p:sp>
          <p:nvSpPr>
            <p:cNvPr id="13" name="TextBox 12">
              <a:extLst>
                <a:ext uri="{FF2B5EF4-FFF2-40B4-BE49-F238E27FC236}">
                  <a16:creationId xmlns:a16="http://schemas.microsoft.com/office/drawing/2014/main" id="{7B854E65-C3A3-4452-9ABD-75339D8E1A30}"/>
                </a:ext>
              </a:extLst>
            </p:cNvPr>
            <p:cNvSpPr txBox="1"/>
            <p:nvPr/>
          </p:nvSpPr>
          <p:spPr>
            <a:xfrm>
              <a:off x="5204135" y="2121310"/>
              <a:ext cx="719072" cy="338554"/>
            </a:xfrm>
            <a:prstGeom prst="rect">
              <a:avLst/>
            </a:prstGeom>
            <a:noFill/>
          </p:spPr>
          <p:txBody>
            <a:bodyPr wrap="square" rtlCol="0">
              <a:spAutoFit/>
            </a:bodyPr>
            <a:lstStyle/>
            <a:p>
              <a:pPr algn="ctr"/>
              <a:r>
                <a:rPr lang="en-US" sz="1600" dirty="0">
                  <a:solidFill>
                    <a:srgbClr val="FF0000"/>
                  </a:solidFill>
                </a:rPr>
                <a:t>PhD</a:t>
              </a:r>
              <a:endParaRPr lang="ru-RU" sz="1600" dirty="0">
                <a:solidFill>
                  <a:srgbClr val="FF0000"/>
                </a:solidFill>
              </a:endParaRPr>
            </a:p>
          </p:txBody>
        </p:sp>
        <p:sp>
          <p:nvSpPr>
            <p:cNvPr id="14" name="TextBox 13">
              <a:extLst>
                <a:ext uri="{FF2B5EF4-FFF2-40B4-BE49-F238E27FC236}">
                  <a16:creationId xmlns:a16="http://schemas.microsoft.com/office/drawing/2014/main" id="{140CA55E-083E-4EF4-B993-B69192111998}"/>
                </a:ext>
              </a:extLst>
            </p:cNvPr>
            <p:cNvSpPr txBox="1"/>
            <p:nvPr/>
          </p:nvSpPr>
          <p:spPr>
            <a:xfrm>
              <a:off x="6792532" y="2073722"/>
              <a:ext cx="719072" cy="338554"/>
            </a:xfrm>
            <a:prstGeom prst="rect">
              <a:avLst/>
            </a:prstGeom>
            <a:noFill/>
          </p:spPr>
          <p:txBody>
            <a:bodyPr wrap="square" rtlCol="0">
              <a:spAutoFit/>
            </a:bodyPr>
            <a:lstStyle/>
            <a:p>
              <a:pPr algn="ctr"/>
              <a:r>
                <a:rPr lang="en-US" sz="1600" dirty="0">
                  <a:solidFill>
                    <a:srgbClr val="FF0000"/>
                  </a:solidFill>
                </a:rPr>
                <a:t>PhD</a:t>
              </a:r>
              <a:endParaRPr lang="ru-RU" sz="1600" dirty="0">
                <a:solidFill>
                  <a:srgbClr val="FF0000"/>
                </a:solidFill>
              </a:endParaRPr>
            </a:p>
          </p:txBody>
        </p:sp>
        <p:sp>
          <p:nvSpPr>
            <p:cNvPr id="15" name="TextBox 14">
              <a:extLst>
                <a:ext uri="{FF2B5EF4-FFF2-40B4-BE49-F238E27FC236}">
                  <a16:creationId xmlns:a16="http://schemas.microsoft.com/office/drawing/2014/main" id="{F9282ECD-F305-420A-9CBC-C45F149EC31B}"/>
                </a:ext>
              </a:extLst>
            </p:cNvPr>
            <p:cNvSpPr txBox="1"/>
            <p:nvPr/>
          </p:nvSpPr>
          <p:spPr>
            <a:xfrm>
              <a:off x="9123609" y="2504556"/>
              <a:ext cx="719072" cy="338554"/>
            </a:xfrm>
            <a:prstGeom prst="rect">
              <a:avLst/>
            </a:prstGeom>
            <a:noFill/>
          </p:spPr>
          <p:txBody>
            <a:bodyPr wrap="square" rtlCol="0">
              <a:spAutoFit/>
            </a:bodyPr>
            <a:lstStyle/>
            <a:p>
              <a:pPr algn="ctr"/>
              <a:r>
                <a:rPr lang="en-US" sz="1600" dirty="0">
                  <a:solidFill>
                    <a:srgbClr val="FF0000"/>
                  </a:solidFill>
                </a:rPr>
                <a:t>PhD</a:t>
              </a:r>
              <a:endParaRPr lang="ru-RU" sz="1600" dirty="0">
                <a:solidFill>
                  <a:srgbClr val="FF0000"/>
                </a:solidFill>
              </a:endParaRPr>
            </a:p>
          </p:txBody>
        </p:sp>
        <p:sp>
          <p:nvSpPr>
            <p:cNvPr id="16" name="5-конечная звезда 3">
              <a:extLst>
                <a:ext uri="{FF2B5EF4-FFF2-40B4-BE49-F238E27FC236}">
                  <a16:creationId xmlns:a16="http://schemas.microsoft.com/office/drawing/2014/main" id="{D7E39499-F5E2-490B-A93E-FAA01869E663}"/>
                </a:ext>
              </a:extLst>
            </p:cNvPr>
            <p:cNvSpPr/>
            <p:nvPr/>
          </p:nvSpPr>
          <p:spPr>
            <a:xfrm>
              <a:off x="6516709" y="2659276"/>
              <a:ext cx="257577" cy="20606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5-конечная звезда 16">
              <a:extLst>
                <a:ext uri="{FF2B5EF4-FFF2-40B4-BE49-F238E27FC236}">
                  <a16:creationId xmlns:a16="http://schemas.microsoft.com/office/drawing/2014/main" id="{C5913E97-AA9F-4EE1-89B1-2AC289A56A8D}"/>
                </a:ext>
              </a:extLst>
            </p:cNvPr>
            <p:cNvSpPr/>
            <p:nvPr/>
          </p:nvSpPr>
          <p:spPr>
            <a:xfrm>
              <a:off x="3999962" y="2363009"/>
              <a:ext cx="257577" cy="20606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12713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8500" y="278105"/>
            <a:ext cx="8239126" cy="37055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Content  </a:t>
            </a:r>
            <a:endParaRPr lang="en-GB" b="1" dirty="0">
              <a:solidFill>
                <a:schemeClr val="accent5">
                  <a:lumMod val="75000"/>
                </a:schemeClr>
              </a:solidFill>
            </a:endParaRPr>
          </a:p>
        </p:txBody>
      </p:sp>
      <p:sp>
        <p:nvSpPr>
          <p:cNvPr id="9" name="Text Placeholder 6">
            <a:extLst>
              <a:ext uri="{FF2B5EF4-FFF2-40B4-BE49-F238E27FC236}">
                <a16:creationId xmlns:a16="http://schemas.microsoft.com/office/drawing/2014/main" id="{802A268D-2053-4928-B52B-3F092C3382C9}"/>
              </a:ext>
            </a:extLst>
          </p:cNvPr>
          <p:cNvSpPr txBox="1">
            <a:spLocks/>
          </p:cNvSpPr>
          <p:nvPr/>
        </p:nvSpPr>
        <p:spPr>
          <a:xfrm>
            <a:off x="8725616" y="150987"/>
            <a:ext cx="1185207" cy="707886"/>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400" b="1" dirty="0">
                <a:solidFill>
                  <a:srgbClr val="ECEDF1"/>
                </a:solidFill>
              </a:rPr>
              <a:t>Keynote Number </a:t>
            </a:r>
          </a:p>
          <a:p>
            <a:pPr algn="ctr">
              <a:spcAft>
                <a:spcPts val="0"/>
              </a:spcAft>
            </a:pPr>
            <a:r>
              <a:rPr lang="en-US" sz="1800" b="1" dirty="0">
                <a:solidFill>
                  <a:srgbClr val="ECEDF1"/>
                </a:solidFill>
              </a:rPr>
              <a:t>01</a:t>
            </a:r>
            <a:endParaRPr lang="en-GB" sz="1800" b="1" dirty="0">
              <a:solidFill>
                <a:srgbClr val="ECEDF1"/>
              </a:solidFill>
            </a:endParaRPr>
          </a:p>
        </p:txBody>
      </p:sp>
      <p:grpSp>
        <p:nvGrpSpPr>
          <p:cNvPr id="11" name="Group 10"/>
          <p:cNvGrpSpPr/>
          <p:nvPr/>
        </p:nvGrpSpPr>
        <p:grpSpPr>
          <a:xfrm>
            <a:off x="9241176" y="349"/>
            <a:ext cx="877990" cy="1012482"/>
            <a:chOff x="8653933" y="349"/>
            <a:chExt cx="1592510" cy="1012482"/>
          </a:xfrm>
          <a:solidFill>
            <a:srgbClr val="00B050"/>
          </a:solidFill>
        </p:grpSpPr>
        <p:sp>
          <p:nvSpPr>
            <p:cNvPr id="12"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15" name="Title 4">
            <a:extLst>
              <a:ext uri="{FF2B5EF4-FFF2-40B4-BE49-F238E27FC236}">
                <a16:creationId xmlns:a16="http://schemas.microsoft.com/office/drawing/2014/main" id="{184BF1D7-90FD-41E5-AE56-DFC5A6C1545A}"/>
              </a:ext>
            </a:extLst>
          </p:cNvPr>
          <p:cNvSpPr txBox="1">
            <a:spLocks/>
          </p:cNvSpPr>
          <p:nvPr/>
        </p:nvSpPr>
        <p:spPr>
          <a:xfrm>
            <a:off x="781049" y="1447800"/>
            <a:ext cx="5124451" cy="37909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accent5">
                    <a:lumMod val="75000"/>
                  </a:schemeClr>
                </a:solidFill>
              </a:rPr>
              <a:t> 1. </a:t>
            </a:r>
            <a:r>
              <a:rPr lang="en-US" sz="3200" dirty="0">
                <a:solidFill>
                  <a:schemeClr val="accent5">
                    <a:lumMod val="75000"/>
                  </a:schemeClr>
                </a:solidFill>
              </a:rPr>
              <a:t>Introduction </a:t>
            </a:r>
          </a:p>
          <a:p>
            <a:pPr>
              <a:lnSpc>
                <a:spcPct val="150000"/>
              </a:lnSpc>
            </a:pPr>
            <a:r>
              <a:rPr lang="en-US" sz="3200" dirty="0">
                <a:solidFill>
                  <a:schemeClr val="accent5">
                    <a:lumMod val="75000"/>
                  </a:schemeClr>
                </a:solidFill>
              </a:rPr>
              <a:t> 2. Research methods</a:t>
            </a:r>
          </a:p>
          <a:p>
            <a:pPr>
              <a:lnSpc>
                <a:spcPct val="160000"/>
              </a:lnSpc>
            </a:pPr>
            <a:r>
              <a:rPr lang="en-US" sz="3200" dirty="0">
                <a:solidFill>
                  <a:schemeClr val="accent5">
                    <a:lumMod val="75000"/>
                  </a:schemeClr>
                </a:solidFill>
              </a:rPr>
              <a:t> 3. Results and discussion </a:t>
            </a:r>
          </a:p>
          <a:p>
            <a:pPr>
              <a:lnSpc>
                <a:spcPct val="150000"/>
              </a:lnSpc>
            </a:pPr>
            <a:r>
              <a:rPr lang="en-US" sz="3200" dirty="0">
                <a:solidFill>
                  <a:schemeClr val="accent5">
                    <a:lumMod val="75000"/>
                  </a:schemeClr>
                </a:solidFill>
              </a:rPr>
              <a:t> 4. Conclusion  </a:t>
            </a:r>
          </a:p>
          <a:p>
            <a:pPr>
              <a:lnSpc>
                <a:spcPct val="160000"/>
              </a:lnSpc>
            </a:pPr>
            <a:r>
              <a:rPr lang="en-US" sz="3200" dirty="0">
                <a:solidFill>
                  <a:schemeClr val="accent5">
                    <a:lumMod val="75000"/>
                  </a:schemeClr>
                </a:solidFill>
              </a:rPr>
              <a:t> 5. References   </a:t>
            </a:r>
            <a:endParaRPr lang="en-GB" sz="3200" dirty="0">
              <a:solidFill>
                <a:schemeClr val="accent5">
                  <a:lumMod val="75000"/>
                </a:schemeClr>
              </a:solidFill>
            </a:endParaRPr>
          </a:p>
        </p:txBody>
      </p:sp>
    </p:spTree>
    <p:extLst>
      <p:ext uri="{BB962C8B-B14F-4D97-AF65-F5344CB8AC3E}">
        <p14:creationId xmlns:p14="http://schemas.microsoft.com/office/powerpoint/2010/main" val="101535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9241176" y="349"/>
            <a:ext cx="877990" cy="1012482"/>
            <a:chOff x="8653933" y="349"/>
            <a:chExt cx="1592510" cy="1012482"/>
          </a:xfrm>
          <a:solidFill>
            <a:srgbClr val="00B050"/>
          </a:solidFill>
        </p:grpSpPr>
        <p:sp>
          <p:nvSpPr>
            <p:cNvPr id="5"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6"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2" name="Прямоугольник 1">
            <a:extLst>
              <a:ext uri="{FF2B5EF4-FFF2-40B4-BE49-F238E27FC236}">
                <a16:creationId xmlns:a16="http://schemas.microsoft.com/office/drawing/2014/main" id="{86EC9A72-7A17-4D4F-9BC3-531F53CEF629}"/>
              </a:ext>
            </a:extLst>
          </p:cNvPr>
          <p:cNvSpPr/>
          <p:nvPr/>
        </p:nvSpPr>
        <p:spPr>
          <a:xfrm>
            <a:off x="990599" y="1239646"/>
            <a:ext cx="8534401" cy="5338000"/>
          </a:xfrm>
          <a:prstGeom prst="rect">
            <a:avLst/>
          </a:prstGeom>
        </p:spPr>
        <p:txBody>
          <a:bodyPr wrap="square">
            <a:spAutoFit/>
          </a:bodyPr>
          <a:lstStyle/>
          <a:p>
            <a:pPr marL="400050" indent="-400050">
              <a:lnSpc>
                <a:spcPct val="150000"/>
              </a:lnSpc>
              <a:buAutoNum type="romanUcPeriod"/>
            </a:pPr>
            <a:r>
              <a:rPr lang="en-MY" b="1" dirty="0">
                <a:solidFill>
                  <a:schemeClr val="accent5"/>
                </a:solidFill>
                <a:latin typeface="+mj-lt"/>
              </a:rPr>
              <a:t>Introduction</a:t>
            </a:r>
          </a:p>
          <a:p>
            <a:pPr marL="400050" indent="-400050">
              <a:lnSpc>
                <a:spcPct val="150000"/>
              </a:lnSpc>
              <a:buAutoNum type="romanUcPeriod"/>
            </a:pPr>
            <a:r>
              <a:rPr lang="en-US" b="1" kern="100" dirty="0">
                <a:solidFill>
                  <a:schemeClr val="accent5"/>
                </a:solidFill>
                <a:latin typeface="+mj-lt"/>
                <a:ea typeface="Malgun Gothic" panose="020B0503020000020004" pitchFamily="34" charset="-127"/>
                <a:cs typeface="Times New Roman" panose="02020603050405020304" pitchFamily="18" charset="0"/>
              </a:rPr>
              <a:t>Research method </a:t>
            </a:r>
            <a:endParaRPr lang="ru-RU" b="1" dirty="0">
              <a:solidFill>
                <a:schemeClr val="accent5"/>
              </a:solidFill>
              <a:latin typeface="+mj-lt"/>
            </a:endParaRPr>
          </a:p>
          <a:p>
            <a:pPr>
              <a:lnSpc>
                <a:spcPct val="150000"/>
              </a:lnSpc>
            </a:pPr>
            <a:r>
              <a:rPr lang="en-MY" b="1" dirty="0">
                <a:solidFill>
                  <a:schemeClr val="accent5"/>
                </a:solidFill>
                <a:latin typeface="+mj-lt"/>
              </a:rPr>
              <a:t>II.1.1 Device Specifications</a:t>
            </a:r>
            <a:endParaRPr lang="ru-RU" b="1" dirty="0">
              <a:solidFill>
                <a:schemeClr val="accent5"/>
              </a:solidFill>
              <a:latin typeface="+mj-lt"/>
            </a:endParaRPr>
          </a:p>
          <a:p>
            <a:pPr>
              <a:lnSpc>
                <a:spcPct val="150000"/>
              </a:lnSpc>
              <a:spcAft>
                <a:spcPts val="800"/>
              </a:spcAft>
            </a:pPr>
            <a:r>
              <a:rPr lang="en-MY" b="1" dirty="0">
                <a:solidFill>
                  <a:schemeClr val="accent5"/>
                </a:solidFill>
                <a:latin typeface="+mj-lt"/>
              </a:rPr>
              <a:t>II.1.2 Single-Diode Model (SDM) Physics</a:t>
            </a:r>
            <a:endParaRPr lang="ru-RU" b="1" dirty="0">
              <a:solidFill>
                <a:schemeClr val="accent5"/>
              </a:solidFill>
              <a:latin typeface="+mj-lt"/>
            </a:endParaRPr>
          </a:p>
          <a:p>
            <a:pPr>
              <a:lnSpc>
                <a:spcPct val="150000"/>
              </a:lnSpc>
              <a:spcAft>
                <a:spcPts val="800"/>
              </a:spcAft>
            </a:pPr>
            <a:r>
              <a:rPr lang="en-MY" b="1" kern="100" dirty="0">
                <a:solidFill>
                  <a:schemeClr val="accent5"/>
                </a:solidFill>
                <a:latin typeface="+mj-lt"/>
                <a:ea typeface="Malgun Gothic" panose="020B0503020000020004" pitchFamily="34" charset="-127"/>
                <a:cs typeface="Times New Roman" panose="02020603050405020304" pitchFamily="18" charset="0"/>
              </a:rPr>
              <a:t>II.1.3 Limiting Conditions and Mathematical Constraints</a:t>
            </a:r>
          </a:p>
          <a:p>
            <a:pPr>
              <a:lnSpc>
                <a:spcPct val="150000"/>
              </a:lnSpc>
              <a:spcAft>
                <a:spcPts val="800"/>
              </a:spcAft>
            </a:pPr>
            <a:r>
              <a:rPr lang="en-MY" b="1" kern="100" dirty="0">
                <a:solidFill>
                  <a:schemeClr val="accent5"/>
                </a:solidFill>
                <a:latin typeface="+mj-lt"/>
                <a:ea typeface="Malgun Gothic" panose="020B0503020000020004" pitchFamily="34" charset="-127"/>
                <a:cs typeface="Times New Roman" panose="02020603050405020304" pitchFamily="18" charset="0"/>
              </a:rPr>
              <a:t>II.1.4 Temperature and Irradiance Dependencies</a:t>
            </a:r>
          </a:p>
          <a:p>
            <a:pPr>
              <a:lnSpc>
                <a:spcPct val="150000"/>
              </a:lnSpc>
              <a:spcAft>
                <a:spcPts val="800"/>
              </a:spcAft>
            </a:pPr>
            <a:r>
              <a:rPr lang="en-US" b="1" kern="100" dirty="0">
                <a:solidFill>
                  <a:schemeClr val="accent5"/>
                </a:solidFill>
                <a:latin typeface="+mj-lt"/>
                <a:ea typeface="Malgun Gothic" panose="020B0503020000020004" pitchFamily="34" charset="-127"/>
                <a:cs typeface="Times New Roman" panose="02020603050405020304" pitchFamily="18" charset="0"/>
              </a:rPr>
              <a:t>III. Results and discussion </a:t>
            </a:r>
          </a:p>
          <a:p>
            <a:pPr>
              <a:lnSpc>
                <a:spcPct val="150000"/>
              </a:lnSpc>
              <a:spcAft>
                <a:spcPts val="800"/>
              </a:spcAft>
            </a:pPr>
            <a:r>
              <a:rPr lang="en-US" b="1" kern="100" dirty="0">
                <a:solidFill>
                  <a:schemeClr val="accent5"/>
                </a:solidFill>
                <a:latin typeface="+mj-lt"/>
                <a:ea typeface="Malgun Gothic" panose="020B0503020000020004" pitchFamily="34" charset="-127"/>
                <a:cs typeface="Times New Roman" panose="02020603050405020304" pitchFamily="18" charset="0"/>
              </a:rPr>
              <a:t>III.1 Modeling and Analysis of the Main Characteristics of Solar Cells Using MATLAB</a:t>
            </a:r>
          </a:p>
          <a:p>
            <a:pPr>
              <a:lnSpc>
                <a:spcPct val="150000"/>
              </a:lnSpc>
              <a:spcAft>
                <a:spcPts val="800"/>
              </a:spcAft>
            </a:pPr>
            <a:r>
              <a:rPr lang="en-US" b="1" kern="100" dirty="0">
                <a:solidFill>
                  <a:schemeClr val="accent5"/>
                </a:solidFill>
                <a:latin typeface="+mj-lt"/>
                <a:ea typeface="Malgun Gothic" panose="020B0503020000020004" pitchFamily="34" charset="-127"/>
                <a:cs typeface="Times New Roman" panose="02020603050405020304" pitchFamily="18" charset="0"/>
              </a:rPr>
              <a:t>III.2 Modeling and Analysis of Solar Cell Characteristics Using Python</a:t>
            </a:r>
          </a:p>
          <a:p>
            <a:pPr>
              <a:lnSpc>
                <a:spcPct val="150000"/>
              </a:lnSpc>
              <a:spcAft>
                <a:spcPts val="800"/>
              </a:spcAft>
            </a:pPr>
            <a:r>
              <a:rPr lang="en-US" b="1" kern="100" dirty="0">
                <a:solidFill>
                  <a:schemeClr val="accent5"/>
                </a:solidFill>
                <a:latin typeface="+mj-lt"/>
                <a:ea typeface="Malgun Gothic" panose="020B0503020000020004" pitchFamily="34" charset="-127"/>
                <a:cs typeface="Times New Roman" panose="02020603050405020304" pitchFamily="18" charset="0"/>
              </a:rPr>
              <a:t>III.3 Comparative Analysis with Polycrystalline Silicon</a:t>
            </a:r>
          </a:p>
          <a:p>
            <a:pPr>
              <a:lnSpc>
                <a:spcPct val="150000"/>
              </a:lnSpc>
              <a:spcAft>
                <a:spcPts val="800"/>
              </a:spcAft>
            </a:pPr>
            <a:r>
              <a:rPr lang="en-US" b="1" kern="100" dirty="0">
                <a:solidFill>
                  <a:schemeClr val="accent5"/>
                </a:solidFill>
                <a:latin typeface="+mj-lt"/>
                <a:ea typeface="Malgun Gothic" panose="020B0503020000020004" pitchFamily="34" charset="-127"/>
                <a:cs typeface="Times New Roman" panose="02020603050405020304" pitchFamily="18" charset="0"/>
              </a:rPr>
              <a:t>IV. Conclusion</a:t>
            </a:r>
          </a:p>
        </p:txBody>
      </p:sp>
      <p:sp>
        <p:nvSpPr>
          <p:cNvPr id="10" name="Title 4">
            <a:extLst>
              <a:ext uri="{FF2B5EF4-FFF2-40B4-BE49-F238E27FC236}">
                <a16:creationId xmlns:a16="http://schemas.microsoft.com/office/drawing/2014/main" id="{E7A3C2FF-F459-43C3-BC05-6AB0ABFA15B2}"/>
              </a:ext>
            </a:extLst>
          </p:cNvPr>
          <p:cNvSpPr>
            <a:spLocks noGrp="1"/>
          </p:cNvSpPr>
          <p:nvPr>
            <p:ph type="title"/>
          </p:nvPr>
        </p:nvSpPr>
        <p:spPr>
          <a:xfrm>
            <a:off x="1968500" y="278105"/>
            <a:ext cx="8239126" cy="37055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Content  </a:t>
            </a:r>
            <a:endParaRPr lang="en-GB" b="1" dirty="0">
              <a:solidFill>
                <a:schemeClr val="accent5">
                  <a:lumMod val="75000"/>
                </a:schemeClr>
              </a:solidFill>
            </a:endParaRPr>
          </a:p>
        </p:txBody>
      </p:sp>
    </p:spTree>
    <p:extLst>
      <p:ext uri="{BB962C8B-B14F-4D97-AF65-F5344CB8AC3E}">
        <p14:creationId xmlns:p14="http://schemas.microsoft.com/office/powerpoint/2010/main" val="394090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9241176" y="349"/>
            <a:ext cx="877990" cy="1012482"/>
            <a:chOff x="8653933" y="349"/>
            <a:chExt cx="1592510" cy="1012482"/>
          </a:xfrm>
          <a:solidFill>
            <a:srgbClr val="00B050"/>
          </a:solidFill>
        </p:grpSpPr>
        <p:sp>
          <p:nvSpPr>
            <p:cNvPr id="5"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6"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7" name="Title 4">
            <a:extLst>
              <a:ext uri="{FF2B5EF4-FFF2-40B4-BE49-F238E27FC236}">
                <a16:creationId xmlns:a16="http://schemas.microsoft.com/office/drawing/2014/main" id="{2B01F2D3-F555-49F2-BA0B-DCF1307B366F}"/>
              </a:ext>
            </a:extLst>
          </p:cNvPr>
          <p:cNvSpPr>
            <a:spLocks noGrp="1"/>
          </p:cNvSpPr>
          <p:nvPr>
            <p:ph type="title"/>
          </p:nvPr>
        </p:nvSpPr>
        <p:spPr>
          <a:xfrm>
            <a:off x="1968500" y="278105"/>
            <a:ext cx="5518150" cy="37055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Research method  </a:t>
            </a:r>
            <a:endParaRPr lang="en-GB" b="1" dirty="0">
              <a:solidFill>
                <a:schemeClr val="accent5">
                  <a:lumMod val="75000"/>
                </a:schemeClr>
              </a:solidFill>
            </a:endParaRPr>
          </a:p>
        </p:txBody>
      </p:sp>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id="{86EC9A72-7A17-4D4F-9BC3-531F53CEF629}"/>
                  </a:ext>
                </a:extLst>
              </p:cNvPr>
              <p:cNvSpPr/>
              <p:nvPr/>
            </p:nvSpPr>
            <p:spPr>
              <a:xfrm>
                <a:off x="180975" y="1077721"/>
                <a:ext cx="5518150" cy="5715732"/>
              </a:xfrm>
              <a:prstGeom prst="rect">
                <a:avLst/>
              </a:prstGeom>
            </p:spPr>
            <p:txBody>
              <a:bodyPr wrap="square">
                <a:spAutoFit/>
              </a:bodyPr>
              <a:lstStyle/>
              <a:p>
                <a:r>
                  <a:rPr lang="en-MY" b="1" dirty="0">
                    <a:solidFill>
                      <a:schemeClr val="accent5">
                        <a:lumMod val="75000"/>
                      </a:schemeClr>
                    </a:solidFill>
                  </a:rPr>
                  <a:t>II.1 Experimental Characterization</a:t>
                </a:r>
                <a:endParaRPr lang="ru-RU" dirty="0">
                  <a:solidFill>
                    <a:schemeClr val="accent5">
                      <a:lumMod val="75000"/>
                    </a:schemeClr>
                  </a:solidFill>
                </a:endParaRPr>
              </a:p>
              <a:p>
                <a:r>
                  <a:rPr lang="en-MY" b="1" dirty="0">
                    <a:solidFill>
                      <a:schemeClr val="accent5">
                        <a:lumMod val="75000"/>
                      </a:schemeClr>
                    </a:solidFill>
                  </a:rPr>
                  <a:t>II.1.1 Device Specifications</a:t>
                </a:r>
                <a:endParaRPr lang="ru-RU" dirty="0">
                  <a:solidFill>
                    <a:schemeClr val="accent5">
                      <a:lumMod val="75000"/>
                    </a:schemeClr>
                  </a:solidFill>
                </a:endParaRPr>
              </a:p>
              <a:p>
                <a:pPr>
                  <a:spcAft>
                    <a:spcPts val="800"/>
                  </a:spcAft>
                </a:pPr>
                <a:r>
                  <a:rPr lang="en-MY" dirty="0"/>
                  <a:t>Experiments were performed on commercially available crystalline silicon solar cells selected to represent widely used industrial architectures: pseudo-square cells with dimensions of 156 × 156 mm² fabricated from p-type Si with a resistivity ranging from 1 to 3 </a:t>
                </a:r>
                <a:r>
                  <a:rPr lang="en-MY" dirty="0" err="1"/>
                  <a:t>Ω·cm</a:t>
                </a:r>
                <a:r>
                  <a:rPr lang="en-MY" dirty="0"/>
                  <a:t>, d= 180 </a:t>
                </a:r>
                <a:r>
                  <a:rPr lang="en-MY" dirty="0" err="1"/>
                  <a:t>μm</a:t>
                </a:r>
                <a:r>
                  <a:rPr lang="en-MY" dirty="0"/>
                  <a:t>. </a:t>
                </a:r>
                <a:r>
                  <a:rPr lang="en-MY" b="1" dirty="0">
                    <a:solidFill>
                      <a:schemeClr val="accent5">
                        <a:lumMod val="75000"/>
                      </a:schemeClr>
                    </a:solidFill>
                  </a:rPr>
                  <a:t>II.1.2 Single-Diode Model (SDM)Physics</a:t>
                </a:r>
                <a:endParaRPr lang="ru-RU" dirty="0">
                  <a:solidFill>
                    <a:schemeClr val="accent5">
                      <a:lumMod val="75000"/>
                    </a:schemeClr>
                  </a:solidFill>
                </a:endParaRPr>
              </a:p>
              <a:p>
                <a:pPr>
                  <a:spcAft>
                    <a:spcPts val="800"/>
                  </a:spcAft>
                </a:pPr>
                <a:r>
                  <a:rPr lang="en-MY" kern="100" dirty="0">
                    <a:latin typeface="Cambria" panose="02040503050406030204" pitchFamily="18" charset="0"/>
                    <a:ea typeface="Malgun Gothic" panose="020B0503020000020004" pitchFamily="34" charset="-127"/>
                    <a:cs typeface="Times New Roman" panose="02020603050405020304" pitchFamily="18" charset="0"/>
                  </a:rPr>
                  <a:t>I=I</a:t>
                </a:r>
                <a:r>
                  <a:rPr lang="en-MY" kern="100" baseline="-25000" dirty="0">
                    <a:latin typeface="Cambria" panose="02040503050406030204" pitchFamily="18" charset="0"/>
                    <a:ea typeface="Malgun Gothic" panose="020B0503020000020004" pitchFamily="34" charset="-127"/>
                    <a:cs typeface="Times New Roman" panose="02020603050405020304" pitchFamily="18" charset="0"/>
                  </a:rPr>
                  <a:t>L</a:t>
                </a:r>
                <a:r>
                  <a:rPr lang="en-MY" kern="100" dirty="0">
                    <a:latin typeface="Cambria" panose="02040503050406030204" pitchFamily="18" charset="0"/>
                    <a:ea typeface="Malgun Gothic" panose="020B0503020000020004" pitchFamily="34" charset="-127"/>
                    <a:cs typeface="Times New Roman" panose="02020603050405020304" pitchFamily="18" charset="0"/>
                  </a:rPr>
                  <a:t>-I</a:t>
                </a:r>
                <a:r>
                  <a:rPr lang="en-MY" kern="100" baseline="-25000" dirty="0">
                    <a:latin typeface="Cambria" panose="02040503050406030204" pitchFamily="18" charset="0"/>
                    <a:ea typeface="Malgun Gothic" panose="020B0503020000020004" pitchFamily="34" charset="-127"/>
                    <a:cs typeface="Times New Roman" panose="02020603050405020304" pitchFamily="18" charset="0"/>
                  </a:rPr>
                  <a:t>S</a:t>
                </a:r>
                <a14:m>
                  <m:oMath xmlns:m="http://schemas.openxmlformats.org/officeDocument/2006/math">
                    <m:d>
                      <m:dPr>
                        <m:begChr m:val="["/>
                        <m:endChr m:val="]"/>
                        <m:ctrlPr>
                          <a:rPr lang="ru-RU" i="1" kern="100" baseline="-25000">
                            <a:latin typeface="Cambria Math" panose="02040503050406030204" pitchFamily="18" charset="0"/>
                            <a:ea typeface="Malgun Gothic" panose="020B0503020000020004" pitchFamily="34" charset="-127"/>
                            <a:cs typeface="Times New Roman" panose="02020603050405020304" pitchFamily="18" charset="0"/>
                          </a:rPr>
                        </m:ctrlPr>
                      </m:dPr>
                      <m:e>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𝑒𝑥𝑝</m:t>
                        </m:r>
                        <m:d>
                          <m:dPr>
                            <m:ctrlPr>
                              <a:rPr lang="ru-RU" i="1" kern="100" baseline="-25000">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ru-RU" i="1" kern="100" baseline="-25000">
                                    <a:latin typeface="Cambria Math" panose="02040503050406030204" pitchFamily="18" charset="0"/>
                                    <a:ea typeface="Malgun Gothic" panose="020B0503020000020004" pitchFamily="34" charset="-127"/>
                                    <a:cs typeface="Times New Roman" panose="02020603050405020304" pitchFamily="18" charset="0"/>
                                  </a:rPr>
                                </m:ctrlPr>
                              </m:fPr>
                              <m:num>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𝑉</m:t>
                                </m:r>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m:t>
                                </m:r>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𝐼</m:t>
                                </m:r>
                                <m:sSub>
                                  <m:sSubPr>
                                    <m:ctrlPr>
                                      <a:rPr lang="ru-RU" i="1" kern="100" baseline="-250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𝑅</m:t>
                                    </m:r>
                                  </m:e>
                                  <m:sub>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𝑠</m:t>
                                    </m:r>
                                  </m:sub>
                                </m:sSub>
                              </m:num>
                              <m:den>
                                <m:f>
                                  <m:fPr>
                                    <m:type m:val="lin"/>
                                    <m:ctrlPr>
                                      <a:rPr lang="ru-RU" i="1" kern="100" baseline="-25000">
                                        <a:latin typeface="Cambria Math" panose="02040503050406030204" pitchFamily="18" charset="0"/>
                                        <a:ea typeface="Malgun Gothic" panose="020B0503020000020004" pitchFamily="34" charset="-127"/>
                                        <a:cs typeface="Times New Roman" panose="02020603050405020304" pitchFamily="18" charset="0"/>
                                      </a:rPr>
                                    </m:ctrlPr>
                                  </m:fPr>
                                  <m:num>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𝑛𝑘𝑇</m:t>
                                    </m:r>
                                  </m:num>
                                  <m:den>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𝑞</m:t>
                                    </m:r>
                                  </m:den>
                                </m:f>
                              </m:den>
                            </m:f>
                          </m:e>
                        </m:d>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−1</m:t>
                        </m:r>
                      </m:e>
                    </m:d>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m:t>
                    </m:r>
                    <m:f>
                      <m:fPr>
                        <m:ctrlPr>
                          <a:rPr lang="ru-RU" i="1" kern="100" baseline="-25000">
                            <a:latin typeface="Cambria Math" panose="02040503050406030204" pitchFamily="18" charset="0"/>
                            <a:ea typeface="Malgun Gothic" panose="020B0503020000020004" pitchFamily="34" charset="-127"/>
                            <a:cs typeface="Times New Roman" panose="02020603050405020304" pitchFamily="18" charset="0"/>
                          </a:rPr>
                        </m:ctrlPr>
                      </m:fPr>
                      <m:num>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𝑉</m:t>
                        </m:r>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m:t>
                        </m:r>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𝐼</m:t>
                        </m:r>
                        <m:sSub>
                          <m:sSubPr>
                            <m:ctrlPr>
                              <a:rPr lang="ru-RU" i="1" kern="100" baseline="-250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𝑅</m:t>
                            </m:r>
                          </m:e>
                          <m:sub>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𝑠</m:t>
                            </m:r>
                          </m:sub>
                        </m:sSub>
                      </m:num>
                      <m:den>
                        <m:sSub>
                          <m:sSubPr>
                            <m:ctrlPr>
                              <a:rPr lang="ru-RU" i="1" kern="100" baseline="-250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𝑅</m:t>
                            </m:r>
                          </m:e>
                          <m:sub>
                            <m:r>
                              <a:rPr lang="en-MY" i="1" kern="100" baseline="-25000">
                                <a:latin typeface="Cambria Math" panose="02040503050406030204" pitchFamily="18" charset="0"/>
                                <a:ea typeface="Malgun Gothic" panose="020B0503020000020004" pitchFamily="34" charset="-127"/>
                                <a:cs typeface="Times New Roman" panose="02020603050405020304" pitchFamily="18" charset="0"/>
                              </a:rPr>
                              <m:t>𝑝</m:t>
                            </m:r>
                          </m:sub>
                        </m:sSub>
                      </m:den>
                    </m:f>
                  </m:oMath>
                </a14:m>
                <a:r>
                  <a:rPr lang="en-MY" sz="2800" kern="1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MY" kern="100" dirty="0">
                    <a:latin typeface="Times New Roman" panose="02020603050405020304" pitchFamily="18" charset="0"/>
                    <a:ea typeface="Malgun Gothic" panose="020B0503020000020004" pitchFamily="34" charset="-127"/>
                    <a:cs typeface="Times New Roman" panose="02020603050405020304" pitchFamily="18" charset="0"/>
                  </a:rPr>
                  <a:t>(1) </a:t>
                </a:r>
                <a:endParaRPr lang="ru-RU" sz="2800" kern="100" dirty="0">
                  <a:effectLst/>
                  <a:latin typeface="Aptos"/>
                  <a:ea typeface="Malgun Gothic" panose="020B0503020000020004" pitchFamily="34" charset="-127"/>
                  <a:cs typeface="Times New Roman" panose="02020603050405020304" pitchFamily="18" charset="0"/>
                </a:endParaRPr>
              </a:p>
              <a:p>
                <a:pPr>
                  <a:spcAft>
                    <a:spcPts val="800"/>
                  </a:spcAft>
                </a:pPr>
                <a14:m>
                  <m:oMath xmlns:m="http://schemas.openxmlformats.org/officeDocument/2006/math">
                    <m:r>
                      <a:rPr lang="en-MY" i="1" kern="100">
                        <a:latin typeface="Cambria Math" panose="02040503050406030204" pitchFamily="18" charset="0"/>
                        <a:ea typeface="Malgun Gothic" panose="020B0503020000020004" pitchFamily="34" charset="-127"/>
                        <a:cs typeface="Times New Roman" panose="02020603050405020304" pitchFamily="18" charset="0"/>
                      </a:rPr>
                      <m:t>𝑛</m:t>
                    </m:r>
                    <m:r>
                      <a:rPr lang="en-MY" i="1" kern="100">
                        <a:latin typeface="Cambria Math" panose="02040503050406030204" pitchFamily="18" charset="0"/>
                        <a:ea typeface="Malgun Gothic" panose="020B0503020000020004" pitchFamily="34" charset="-127"/>
                        <a:cs typeface="Times New Roman" panose="02020603050405020304" pitchFamily="18" charset="0"/>
                      </a:rPr>
                      <m:t>=</m:t>
                    </m:r>
                    <m:f>
                      <m:f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fPr>
                      <m:num>
                        <m:r>
                          <a:rPr lang="en-MY" i="1" kern="100">
                            <a:latin typeface="Cambria Math" panose="02040503050406030204" pitchFamily="18" charset="0"/>
                            <a:ea typeface="Malgun Gothic" panose="020B0503020000020004" pitchFamily="34" charset="-127"/>
                            <a:cs typeface="Times New Roman" panose="02020603050405020304" pitchFamily="18" charset="0"/>
                          </a:rPr>
                          <m:t>𝑞</m:t>
                        </m:r>
                        <m:d>
                          <m:d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dPr>
                          <m:e>
                            <m:r>
                              <a:rPr lang="en-MY" i="1" kern="100">
                                <a:latin typeface="Cambria Math" panose="02040503050406030204" pitchFamily="18" charset="0"/>
                                <a:ea typeface="Malgun Gothic" panose="020B0503020000020004" pitchFamily="34" charset="-127"/>
                                <a:cs typeface="Times New Roman" panose="02020603050405020304" pitchFamily="18" charset="0"/>
                              </a:rPr>
                              <m:t>𝑉</m:t>
                            </m:r>
                            <m:r>
                              <a:rPr lang="en-MY" i="1" kern="100">
                                <a:latin typeface="Cambria Math" panose="02040503050406030204" pitchFamily="18" charset="0"/>
                                <a:ea typeface="Malgun Gothic" panose="020B0503020000020004" pitchFamily="34" charset="-127"/>
                                <a:cs typeface="Times New Roman" panose="02020603050405020304" pitchFamily="18" charset="0"/>
                              </a:rPr>
                              <m:t>+</m:t>
                            </m:r>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𝑅</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𝑠</m:t>
                                </m:r>
                              </m:sub>
                            </m:sSub>
                          </m:e>
                        </m:d>
                      </m:num>
                      <m:den>
                        <m:r>
                          <a:rPr lang="en-MY" i="1" kern="100">
                            <a:latin typeface="Cambria Math" panose="02040503050406030204" pitchFamily="18" charset="0"/>
                            <a:ea typeface="Malgun Gothic" panose="020B0503020000020004" pitchFamily="34" charset="-127"/>
                            <a:cs typeface="Times New Roman" panose="02020603050405020304" pitchFamily="18" charset="0"/>
                          </a:rPr>
                          <m:t>𝑘𝑇𝑙𝑛</m:t>
                        </m:r>
                        <m:d>
                          <m:d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dPr>
                          <m:e>
                            <m:r>
                              <a:rPr lang="en-MY" i="1" kern="100">
                                <a:latin typeface="Cambria Math" panose="02040503050406030204" pitchFamily="18" charset="0"/>
                                <a:ea typeface="Malgun Gothic" panose="020B0503020000020004" pitchFamily="34" charset="-127"/>
                                <a:cs typeface="Times New Roman" panose="02020603050405020304" pitchFamily="18" charset="0"/>
                              </a:rPr>
                              <m:t>1+</m:t>
                            </m:r>
                            <m:f>
                              <m:f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fPr>
                              <m:num>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𝐿</m:t>
                                    </m:r>
                                  </m:sub>
                                </m:sSub>
                                <m:r>
                                  <a:rPr lang="en-MY" i="1" kern="100">
                                    <a:latin typeface="Cambria Math" panose="02040503050406030204" pitchFamily="18" charset="0"/>
                                    <a:ea typeface="Malgun Gothic" panose="020B0503020000020004" pitchFamily="34" charset="-127"/>
                                    <a:cs typeface="Times New Roman" panose="02020603050405020304" pitchFamily="18" charset="0"/>
                                  </a:rPr>
                                  <m:t>−</m:t>
                                </m:r>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num>
                              <m:den>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𝑠</m:t>
                                    </m:r>
                                  </m:sub>
                                </m:sSub>
                              </m:den>
                            </m:f>
                            <m:r>
                              <a:rPr lang="en-MY" i="1" kern="100">
                                <a:latin typeface="Cambria Math" panose="02040503050406030204" pitchFamily="18" charset="0"/>
                                <a:ea typeface="Malgun Gothic" panose="020B0503020000020004" pitchFamily="34" charset="-127"/>
                                <a:cs typeface="Times New Roman" panose="02020603050405020304" pitchFamily="18" charset="0"/>
                              </a:rPr>
                              <m:t>−</m:t>
                            </m:r>
                            <m:f>
                              <m:f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fPr>
                              <m:num>
                                <m:r>
                                  <a:rPr lang="en-MY" i="1" kern="100">
                                    <a:latin typeface="Cambria Math" panose="02040503050406030204" pitchFamily="18" charset="0"/>
                                    <a:ea typeface="Malgun Gothic" panose="020B0503020000020004" pitchFamily="34" charset="-127"/>
                                    <a:cs typeface="Times New Roman" panose="02020603050405020304" pitchFamily="18" charset="0"/>
                                  </a:rPr>
                                  <m:t>𝑉</m:t>
                                </m:r>
                                <m:r>
                                  <a:rPr lang="en-MY" i="1" kern="100">
                                    <a:latin typeface="Cambria Math" panose="02040503050406030204" pitchFamily="18" charset="0"/>
                                    <a:ea typeface="Malgun Gothic" panose="020B0503020000020004" pitchFamily="34" charset="-127"/>
                                    <a:cs typeface="Times New Roman" panose="02020603050405020304" pitchFamily="18" charset="0"/>
                                  </a:rPr>
                                  <m:t>+</m:t>
                                </m:r>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𝑅</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𝑠</m:t>
                                    </m:r>
                                  </m:sub>
                                </m:sSub>
                              </m:num>
                              <m:den>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𝑠</m:t>
                                    </m:r>
                                  </m:sub>
                                </m:sSub>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𝑅</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𝑝</m:t>
                                    </m:r>
                                  </m:sub>
                                </m:sSub>
                              </m:den>
                            </m:f>
                          </m:e>
                        </m:d>
                      </m:den>
                    </m:f>
                  </m:oMath>
                </a14:m>
                <a:r>
                  <a:rPr lang="en-MY" kern="100" dirty="0">
                    <a:latin typeface="Times New Roman" panose="02020603050405020304" pitchFamily="18" charset="0"/>
                    <a:ea typeface="Malgun Gothic" panose="020B0503020000020004" pitchFamily="34" charset="-127"/>
                    <a:cs typeface="Times New Roman" panose="02020603050405020304" pitchFamily="18" charset="0"/>
                  </a:rPr>
                  <a:t>	  (2)</a:t>
                </a:r>
                <a:endParaRPr lang="ru-RU" sz="2800" kern="100" dirty="0">
                  <a:effectLst/>
                  <a:latin typeface="Aptos"/>
                  <a:ea typeface="Malgun Gothic" panose="020B0503020000020004" pitchFamily="34" charset="-127"/>
                  <a:cs typeface="Times New Roman" panose="02020603050405020304" pitchFamily="18" charset="0"/>
                </a:endParaRPr>
              </a:p>
              <a:p>
                <a:pPr>
                  <a:spcAft>
                    <a:spcPts val="800"/>
                  </a:spcAft>
                </a:pPr>
                <a:r>
                  <a:rPr lang="en-MY" b="1" kern="100" dirty="0">
                    <a:solidFill>
                      <a:srgbClr val="153D63"/>
                    </a:solidFill>
                    <a:latin typeface="Times New Roman" panose="02020603050405020304" pitchFamily="18" charset="0"/>
                    <a:ea typeface="Malgun Gothic" panose="020B0503020000020004" pitchFamily="34" charset="-127"/>
                    <a:cs typeface="Times New Roman" panose="02020603050405020304" pitchFamily="18" charset="0"/>
                  </a:rPr>
                  <a:t>II.1.3 Limiting Conditions and Mathematical Constraints</a:t>
                </a:r>
                <a:endParaRPr lang="ru-RU" sz="2800" kern="100" dirty="0">
                  <a:effectLst/>
                  <a:latin typeface="Aptos"/>
                  <a:ea typeface="Malgun Gothic" panose="020B0503020000020004" pitchFamily="34" charset="-127"/>
                  <a:cs typeface="Times New Roman" panose="02020603050405020304" pitchFamily="18" charset="0"/>
                </a:endParaRPr>
              </a:p>
              <a:p>
                <a:pPr>
                  <a:spcAft>
                    <a:spcPts val="800"/>
                  </a:spcAft>
                </a:pPr>
                <a14:m>
                  <m:oMath xmlns:m="http://schemas.openxmlformats.org/officeDocument/2006/math">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r>
                      <a:rPr lang="en-MY" i="1" kern="100">
                        <a:latin typeface="Cambria Math" panose="02040503050406030204" pitchFamily="18" charset="0"/>
                        <a:ea typeface="Malgun Gothic" panose="020B0503020000020004" pitchFamily="34" charset="-127"/>
                        <a:cs typeface="Times New Roman" panose="02020603050405020304" pitchFamily="18" charset="0"/>
                      </a:rPr>
                      <m:t>&lt;</m:t>
                    </m:r>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𝑙𝑖𝑚</m:t>
                        </m:r>
                      </m:sub>
                    </m:sSub>
                    <m:r>
                      <a:rPr lang="en-MY" i="1" kern="100">
                        <a:latin typeface="Cambria Math" panose="02040503050406030204" pitchFamily="18" charset="0"/>
                        <a:ea typeface="Malgun Gothic" panose="020B0503020000020004" pitchFamily="34" charset="-127"/>
                        <a:cs typeface="Times New Roman" panose="02020603050405020304" pitchFamily="18" charset="0"/>
                      </a:rPr>
                      <m:t>=</m:t>
                    </m:r>
                    <m:f>
                      <m:f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fPr>
                      <m:num>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𝐿</m:t>
                            </m:r>
                          </m:sub>
                        </m:sSub>
                        <m:r>
                          <a:rPr lang="en-MY" i="1" kern="100">
                            <a:latin typeface="Cambria Math" panose="02040503050406030204" pitchFamily="18" charset="0"/>
                            <a:ea typeface="Malgun Gothic" panose="020B0503020000020004" pitchFamily="34" charset="-127"/>
                            <a:cs typeface="Times New Roman" panose="02020603050405020304" pitchFamily="18" charset="0"/>
                          </a:rPr>
                          <m:t>+</m:t>
                        </m:r>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𝑆</m:t>
                            </m:r>
                          </m:sub>
                        </m:sSub>
                        <m:r>
                          <a:rPr lang="en-MY" i="1" kern="100">
                            <a:latin typeface="Cambria Math" panose="02040503050406030204" pitchFamily="18" charset="0"/>
                            <a:ea typeface="Malgun Gothic" panose="020B0503020000020004" pitchFamily="34" charset="-127"/>
                            <a:cs typeface="Times New Roman" panose="02020603050405020304" pitchFamily="18" charset="0"/>
                          </a:rPr>
                          <m:t>−</m:t>
                        </m:r>
                        <m:f>
                          <m:fPr>
                            <m:type m:val="lin"/>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fPr>
                          <m:num>
                            <m:r>
                              <a:rPr lang="en-MY" i="1" kern="100">
                                <a:latin typeface="Cambria Math" panose="02040503050406030204" pitchFamily="18" charset="0"/>
                                <a:ea typeface="Malgun Gothic" panose="020B0503020000020004" pitchFamily="34" charset="-127"/>
                                <a:cs typeface="Times New Roman" panose="02020603050405020304" pitchFamily="18" charset="0"/>
                              </a:rPr>
                              <m:t>𝑉</m:t>
                            </m:r>
                          </m:num>
                          <m:den>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𝑅</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𝑝</m:t>
                                </m:r>
                              </m:sub>
                            </m:sSub>
                          </m:den>
                        </m:f>
                      </m:num>
                      <m:den>
                        <m:r>
                          <a:rPr lang="en-MY" i="1" kern="100">
                            <a:latin typeface="Cambria Math" panose="02040503050406030204" pitchFamily="18" charset="0"/>
                            <a:ea typeface="Malgun Gothic" panose="020B0503020000020004" pitchFamily="34" charset="-127"/>
                            <a:cs typeface="Times New Roman" panose="02020603050405020304" pitchFamily="18" charset="0"/>
                          </a:rPr>
                          <m:t>1+</m:t>
                        </m:r>
                        <m:f>
                          <m:fPr>
                            <m:type m:val="lin"/>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fPr>
                          <m:num>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𝑅</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𝑠</m:t>
                                </m:r>
                              </m:sub>
                            </m:sSub>
                          </m:num>
                          <m:den>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𝑅</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𝑝</m:t>
                                </m:r>
                              </m:sub>
                            </m:sSub>
                          </m:den>
                        </m:f>
                      </m:den>
                    </m:f>
                  </m:oMath>
                </a14:m>
                <a:r>
                  <a:rPr lang="en-MY" kern="100" dirty="0">
                    <a:latin typeface="Times New Roman" panose="02020603050405020304" pitchFamily="18" charset="0"/>
                    <a:ea typeface="Malgun Gothic" panose="020B0503020000020004" pitchFamily="34" charset="-127"/>
                    <a:cs typeface="Times New Roman" panose="02020603050405020304" pitchFamily="18" charset="0"/>
                  </a:rPr>
                  <a:t>	 (3)</a:t>
                </a:r>
                <a:endParaRPr lang="ru-RU" sz="2800" kern="100" dirty="0">
                  <a:effectLst/>
                  <a:latin typeface="Aptos"/>
                  <a:ea typeface="Malgun Gothic" panose="020B0503020000020004" pitchFamily="34" charset="-127"/>
                  <a:cs typeface="Times New Roman" panose="02020603050405020304" pitchFamily="18" charset="0"/>
                </a:endParaRPr>
              </a:p>
              <a:p>
                <a:pPr>
                  <a:spcAft>
                    <a:spcPts val="800"/>
                  </a:spcAft>
                </a:pPr>
                <a:r>
                  <a:rPr lang="en-MY" kern="100" dirty="0">
                    <a:latin typeface="Times New Roman" panose="02020603050405020304" pitchFamily="18" charset="0"/>
                    <a:ea typeface="Malgun Gothic" panose="020B0503020000020004" pitchFamily="34" charset="-127"/>
                    <a:cs typeface="Times New Roman" panose="02020603050405020304" pitchFamily="18" charset="0"/>
                  </a:rPr>
                  <a:t>The open-circuit voltage (</a:t>
                </a:r>
                <a:r>
                  <a:rPr lang="en-MY" i="1" kern="100" dirty="0" err="1">
                    <a:latin typeface="Times New Roman" panose="02020603050405020304" pitchFamily="18" charset="0"/>
                    <a:ea typeface="Malgun Gothic" panose="020B0503020000020004" pitchFamily="34" charset="-127"/>
                    <a:cs typeface="Times New Roman" panose="02020603050405020304" pitchFamily="18" charset="0"/>
                  </a:rPr>
                  <a:t>V</a:t>
                </a:r>
                <a:r>
                  <a:rPr lang="en-MY" i="1" kern="100" baseline="-25000" dirty="0" err="1">
                    <a:latin typeface="Times New Roman" panose="02020603050405020304" pitchFamily="18" charset="0"/>
                    <a:ea typeface="Malgun Gothic" panose="020B0503020000020004" pitchFamily="34" charset="-127"/>
                    <a:cs typeface="Times New Roman" panose="02020603050405020304" pitchFamily="18" charset="0"/>
                  </a:rPr>
                  <a:t>oc</a:t>
                </a:r>
                <a:r>
                  <a:rPr lang="en-MY" kern="100" baseline="-25000" dirty="0">
                    <a:latin typeface="Times New Roman" panose="02020603050405020304" pitchFamily="18" charset="0"/>
                    <a:ea typeface="Malgun Gothic" panose="020B0503020000020004" pitchFamily="34" charset="-127"/>
                    <a:cs typeface="Times New Roman" panose="02020603050405020304" pitchFamily="18" charset="0"/>
                  </a:rPr>
                  <a:t>​</a:t>
                </a:r>
                <a:r>
                  <a:rPr lang="en-MY" kern="100" dirty="0">
                    <a:latin typeface="Times New Roman" panose="02020603050405020304" pitchFamily="18" charset="0"/>
                    <a:ea typeface="Malgun Gothic" panose="020B0503020000020004" pitchFamily="34" charset="-127"/>
                    <a:cs typeface="Times New Roman" panose="02020603050405020304" pitchFamily="18" charset="0"/>
                  </a:rPr>
                  <a:t> ) is obtained by setting </a:t>
                </a:r>
                <a:r>
                  <a:rPr lang="en-MY" i="1" kern="100" dirty="0">
                    <a:latin typeface="Times New Roman" panose="02020603050405020304" pitchFamily="18" charset="0"/>
                    <a:ea typeface="Malgun Gothic" panose="020B0503020000020004" pitchFamily="34" charset="-127"/>
                    <a:cs typeface="Times New Roman" panose="02020603050405020304" pitchFamily="18" charset="0"/>
                  </a:rPr>
                  <a:t>I</a:t>
                </a:r>
                <a:r>
                  <a:rPr lang="en-MY" kern="100" dirty="0">
                    <a:latin typeface="Times New Roman" panose="02020603050405020304" pitchFamily="18" charset="0"/>
                    <a:ea typeface="Malgun Gothic" panose="020B0503020000020004" pitchFamily="34" charset="-127"/>
                    <a:cs typeface="Times New Roman" panose="02020603050405020304" pitchFamily="18" charset="0"/>
                  </a:rPr>
                  <a:t>=0 :</a:t>
                </a:r>
                <a:endParaRPr lang="ru-RU" sz="2800" kern="100" dirty="0">
                  <a:effectLst/>
                  <a:latin typeface="Aptos"/>
                  <a:ea typeface="Malgun Gothic" panose="020B0503020000020004" pitchFamily="34" charset="-127"/>
                  <a:cs typeface="Times New Roman" panose="02020603050405020304" pitchFamily="18" charset="0"/>
                </a:endParaRPr>
              </a:p>
              <a:p>
                <a:pPr>
                  <a:spcAft>
                    <a:spcPts val="800"/>
                  </a:spcAft>
                </a:pPr>
                <a14:m>
                  <m:oMath xmlns:m="http://schemas.openxmlformats.org/officeDocument/2006/math">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𝑉</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𝑜𝑐</m:t>
                        </m:r>
                      </m:sub>
                    </m:sSub>
                    <m:r>
                      <a:rPr lang="en-MY" i="1" kern="100">
                        <a:latin typeface="Cambria Math" panose="02040503050406030204" pitchFamily="18" charset="0"/>
                        <a:ea typeface="Malgun Gothic" panose="020B0503020000020004" pitchFamily="34" charset="-127"/>
                        <a:cs typeface="Times New Roman" panose="02020603050405020304" pitchFamily="18" charset="0"/>
                      </a:rPr>
                      <m:t>=</m:t>
                    </m:r>
                    <m:f>
                      <m:f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fPr>
                      <m:num>
                        <m:r>
                          <a:rPr lang="en-MY" i="1" kern="100">
                            <a:latin typeface="Cambria Math" panose="02040503050406030204" pitchFamily="18" charset="0"/>
                            <a:ea typeface="Malgun Gothic" panose="020B0503020000020004" pitchFamily="34" charset="-127"/>
                            <a:cs typeface="Times New Roman" panose="02020603050405020304" pitchFamily="18" charset="0"/>
                          </a:rPr>
                          <m:t>𝑛𝑘𝑇</m:t>
                        </m:r>
                      </m:num>
                      <m:den>
                        <m:r>
                          <a:rPr lang="en-MY" i="1" kern="100">
                            <a:latin typeface="Cambria Math" panose="02040503050406030204" pitchFamily="18" charset="0"/>
                            <a:ea typeface="Malgun Gothic" panose="020B0503020000020004" pitchFamily="34" charset="-127"/>
                            <a:cs typeface="Times New Roman" panose="02020603050405020304" pitchFamily="18" charset="0"/>
                          </a:rPr>
                          <m:t>𝑞</m:t>
                        </m:r>
                      </m:den>
                    </m:f>
                    <m:r>
                      <a:rPr lang="en-MY" i="1" kern="100">
                        <a:latin typeface="Cambria Math" panose="02040503050406030204" pitchFamily="18" charset="0"/>
                        <a:ea typeface="Malgun Gothic" panose="020B0503020000020004" pitchFamily="34" charset="-127"/>
                        <a:cs typeface="Times New Roman" panose="02020603050405020304" pitchFamily="18" charset="0"/>
                      </a:rPr>
                      <m:t>𝑙𝑛</m:t>
                    </m:r>
                    <m:r>
                      <a:rPr lang="en-MY" i="1" kern="100">
                        <a:latin typeface="Cambria Math" panose="02040503050406030204" pitchFamily="18" charset="0"/>
                        <a:ea typeface="Malgun Gothic" panose="020B0503020000020004" pitchFamily="34" charset="-127"/>
                        <a:cs typeface="Times New Roman" panose="02020603050405020304" pitchFamily="18" charset="0"/>
                      </a:rPr>
                      <m:t>(</m:t>
                    </m:r>
                    <m:f>
                      <m:f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fPr>
                      <m:num>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𝐿</m:t>
                            </m:r>
                          </m:sub>
                        </m:sSub>
                      </m:num>
                      <m:den>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𝑆</m:t>
                            </m:r>
                          </m:sub>
                        </m:sSub>
                      </m:den>
                    </m:f>
                    <m:r>
                      <a:rPr lang="en-MY" i="1" kern="100">
                        <a:latin typeface="Cambria Math" panose="02040503050406030204" pitchFamily="18" charset="0"/>
                        <a:ea typeface="Malgun Gothic" panose="020B0503020000020004" pitchFamily="34" charset="-127"/>
                        <a:cs typeface="Times New Roman" panose="02020603050405020304" pitchFamily="18" charset="0"/>
                      </a:rPr>
                      <m:t>+1)−</m:t>
                    </m:r>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𝐿</m:t>
                        </m:r>
                      </m:sub>
                    </m:sSub>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𝑅</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𝑆</m:t>
                        </m:r>
                      </m:sub>
                    </m:sSub>
                  </m:oMath>
                </a14:m>
                <a:r>
                  <a:rPr lang="en-MY" kern="100" dirty="0">
                    <a:latin typeface="Times New Roman" panose="02020603050405020304" pitchFamily="18" charset="0"/>
                    <a:ea typeface="Malgun Gothic" panose="020B0503020000020004" pitchFamily="34" charset="-127"/>
                    <a:cs typeface="Times New Roman" panose="02020603050405020304" pitchFamily="18" charset="0"/>
                  </a:rPr>
                  <a:t>	 (4)</a:t>
                </a:r>
                <a:endParaRPr lang="ru-RU" sz="2800" kern="100" dirty="0">
                  <a:effectLst/>
                  <a:latin typeface="Aptos"/>
                  <a:ea typeface="Malgun Gothic" panose="020B0503020000020004" pitchFamily="34" charset="-127"/>
                  <a:cs typeface="Times New Roman" panose="02020603050405020304" pitchFamily="18" charset="0"/>
                </a:endParaRPr>
              </a:p>
            </p:txBody>
          </p:sp>
        </mc:Choice>
        <mc:Fallback>
          <p:sp>
            <p:nvSpPr>
              <p:cNvPr id="2" name="Прямоугольник 1">
                <a:extLst>
                  <a:ext uri="{FF2B5EF4-FFF2-40B4-BE49-F238E27FC236}">
                    <a16:creationId xmlns:a16="http://schemas.microsoft.com/office/drawing/2014/main" id="{86EC9A72-7A17-4D4F-9BC3-531F53CEF629}"/>
                  </a:ext>
                </a:extLst>
              </p:cNvPr>
              <p:cNvSpPr>
                <a:spLocks noRot="1" noChangeAspect="1" noMove="1" noResize="1" noEditPoints="1" noAdjustHandles="1" noChangeArrowheads="1" noChangeShapeType="1" noTextEdit="1"/>
              </p:cNvSpPr>
              <p:nvPr/>
            </p:nvSpPr>
            <p:spPr>
              <a:xfrm>
                <a:off x="180975" y="1077721"/>
                <a:ext cx="5518150" cy="5715732"/>
              </a:xfrm>
              <a:prstGeom prst="rect">
                <a:avLst/>
              </a:prstGeom>
              <a:blipFill>
                <a:blip r:embed="rId2"/>
                <a:stretch>
                  <a:fillRect l="-994" t="-64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Прямоугольник 7">
                <a:extLst>
                  <a:ext uri="{FF2B5EF4-FFF2-40B4-BE49-F238E27FC236}">
                    <a16:creationId xmlns:a16="http://schemas.microsoft.com/office/drawing/2014/main" id="{FB6CF22E-8665-4873-95FA-F7F25449BD6C}"/>
                  </a:ext>
                </a:extLst>
              </p:cNvPr>
              <p:cNvSpPr/>
              <p:nvPr/>
            </p:nvSpPr>
            <p:spPr>
              <a:xfrm>
                <a:off x="6029326" y="1289162"/>
                <a:ext cx="6000749" cy="5185137"/>
              </a:xfrm>
              <a:prstGeom prst="rect">
                <a:avLst/>
              </a:prstGeom>
            </p:spPr>
            <p:txBody>
              <a:bodyPr wrap="square">
                <a:spAutoFit/>
              </a:bodyPr>
              <a:lstStyle/>
              <a:p>
                <a:pPr>
                  <a:lnSpc>
                    <a:spcPct val="150000"/>
                  </a:lnSpc>
                  <a:spcAft>
                    <a:spcPts val="800"/>
                  </a:spcAft>
                </a:pPr>
                <a:r>
                  <a:rPr lang="en-MY" b="1" kern="100" dirty="0">
                    <a:solidFill>
                      <a:srgbClr val="153D63"/>
                    </a:solidFill>
                    <a:latin typeface="Times New Roman" panose="02020603050405020304" pitchFamily="18" charset="0"/>
                    <a:ea typeface="Malgun Gothic" panose="020B0503020000020004" pitchFamily="34" charset="-127"/>
                    <a:cs typeface="Times New Roman" panose="02020603050405020304" pitchFamily="18" charset="0"/>
                  </a:rPr>
                  <a:t>II.1.4 Temperature and Irradiance Dependencies</a:t>
                </a:r>
                <a:endParaRPr lang="ru-RU" sz="2800" kern="100" dirty="0">
                  <a:effectLst/>
                  <a:latin typeface="Aptos"/>
                  <a:ea typeface="Malgun Gothic" panose="020B0503020000020004" pitchFamily="34" charset="-127"/>
                  <a:cs typeface="Times New Roman" panose="02020603050405020304" pitchFamily="18" charset="0"/>
                </a:endParaRPr>
              </a:p>
              <a:p>
                <a:pPr>
                  <a:spcAft>
                    <a:spcPts val="800"/>
                  </a:spcAft>
                </a:pPr>
                <a:r>
                  <a:rPr lang="en-MY" kern="100" dirty="0">
                    <a:latin typeface="Times New Roman" panose="02020603050405020304" pitchFamily="18" charset="0"/>
                    <a:ea typeface="Malgun Gothic" panose="020B0503020000020004" pitchFamily="34" charset="-127"/>
                    <a:cs typeface="Times New Roman" panose="02020603050405020304" pitchFamily="18" charset="0"/>
                  </a:rPr>
                  <a:t>The photocurrent </a:t>
                </a:r>
                <a:r>
                  <a:rPr lang="en-MY" i="1" kern="100" dirty="0">
                    <a:latin typeface="Times New Roman" panose="02020603050405020304" pitchFamily="18" charset="0"/>
                    <a:ea typeface="Malgun Gothic" panose="020B0503020000020004" pitchFamily="34" charset="-127"/>
                    <a:cs typeface="Times New Roman" panose="02020603050405020304" pitchFamily="18" charset="0"/>
                  </a:rPr>
                  <a:t>I</a:t>
                </a:r>
                <a:r>
                  <a:rPr lang="en-MY" i="1" kern="100" baseline="-25000" dirty="0">
                    <a:latin typeface="Times New Roman" panose="02020603050405020304" pitchFamily="18" charset="0"/>
                    <a:ea typeface="Malgun Gothic" panose="020B0503020000020004" pitchFamily="34" charset="-127"/>
                    <a:cs typeface="Times New Roman" panose="02020603050405020304" pitchFamily="18" charset="0"/>
                  </a:rPr>
                  <a:t>L</a:t>
                </a:r>
                <a:r>
                  <a:rPr lang="en-MY" kern="100" dirty="0">
                    <a:latin typeface="Times New Roman" panose="02020603050405020304" pitchFamily="18" charset="0"/>
                    <a:ea typeface="Malgun Gothic" panose="020B0503020000020004" pitchFamily="34" charset="-127"/>
                    <a:cs typeface="Times New Roman" panose="02020603050405020304" pitchFamily="18" charset="0"/>
                  </a:rPr>
                  <a:t>​ exhibits a linear dependence on irradiance </a:t>
                </a:r>
                <a:r>
                  <a:rPr lang="en-MY" i="1" kern="100" dirty="0">
                    <a:latin typeface="Times New Roman" panose="02020603050405020304" pitchFamily="18" charset="0"/>
                    <a:ea typeface="Malgun Gothic" panose="020B0503020000020004" pitchFamily="34" charset="-127"/>
                    <a:cs typeface="Times New Roman" panose="02020603050405020304" pitchFamily="18" charset="0"/>
                  </a:rPr>
                  <a:t>G</a:t>
                </a:r>
                <a:r>
                  <a:rPr lang="en-MY" kern="100" dirty="0">
                    <a:latin typeface="Times New Roman" panose="02020603050405020304" pitchFamily="18" charset="0"/>
                    <a:ea typeface="Malgun Gothic" panose="020B0503020000020004" pitchFamily="34" charset="-127"/>
                    <a:cs typeface="Times New Roman" panose="02020603050405020304" pitchFamily="18" charset="0"/>
                  </a:rPr>
                  <a:t> and a weak linear dependence on temperature:</a:t>
                </a:r>
                <a:endParaRPr lang="ru-RU" sz="2800" kern="100" dirty="0">
                  <a:effectLst/>
                  <a:latin typeface="Aptos"/>
                  <a:ea typeface="Malgun Gothic" panose="020B0503020000020004" pitchFamily="34" charset="-127"/>
                  <a:cs typeface="Times New Roman" panose="02020603050405020304" pitchFamily="18" charset="0"/>
                </a:endParaRPr>
              </a:p>
              <a:p>
                <a:pPr>
                  <a:lnSpc>
                    <a:spcPct val="150000"/>
                  </a:lnSpc>
                  <a:spcAft>
                    <a:spcPts val="800"/>
                  </a:spcAft>
                </a:pPr>
                <a14:m>
                  <m:oMath xmlns:m="http://schemas.openxmlformats.org/officeDocument/2006/math">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𝐿</m:t>
                        </m:r>
                      </m:sub>
                    </m:sSub>
                    <m:r>
                      <a:rPr lang="en-MY" i="1" kern="100">
                        <a:latin typeface="Cambria Math" panose="02040503050406030204" pitchFamily="18" charset="0"/>
                        <a:ea typeface="Malgun Gothic" panose="020B0503020000020004" pitchFamily="34" charset="-127"/>
                        <a:cs typeface="Times New Roman" panose="02020603050405020304" pitchFamily="18" charset="0"/>
                      </a:rPr>
                      <m:t>(</m:t>
                    </m:r>
                    <m:r>
                      <a:rPr lang="en-MY" i="1" kern="100">
                        <a:latin typeface="Cambria Math" panose="02040503050406030204" pitchFamily="18" charset="0"/>
                        <a:ea typeface="Malgun Gothic" panose="020B0503020000020004" pitchFamily="34" charset="-127"/>
                        <a:cs typeface="Times New Roman" panose="02020603050405020304" pitchFamily="18" charset="0"/>
                      </a:rPr>
                      <m:t>𝑇</m:t>
                    </m:r>
                    <m:r>
                      <a:rPr lang="en-MY" i="1" kern="100">
                        <a:latin typeface="Cambria Math" panose="02040503050406030204" pitchFamily="18" charset="0"/>
                        <a:ea typeface="Malgun Gothic" panose="020B0503020000020004" pitchFamily="34" charset="-127"/>
                        <a:cs typeface="Times New Roman" panose="02020603050405020304" pitchFamily="18" charset="0"/>
                      </a:rPr>
                      <m:t>,</m:t>
                    </m:r>
                    <m:r>
                      <a:rPr lang="en-MY" i="1" kern="100">
                        <a:latin typeface="Cambria Math" panose="02040503050406030204" pitchFamily="18" charset="0"/>
                        <a:ea typeface="Malgun Gothic" panose="020B0503020000020004" pitchFamily="34" charset="-127"/>
                        <a:cs typeface="Times New Roman" panose="02020603050405020304" pitchFamily="18" charset="0"/>
                      </a:rPr>
                      <m:t>𝐺</m:t>
                    </m:r>
                    <m:r>
                      <a:rPr lang="en-MY" i="1" kern="100">
                        <a:latin typeface="Cambria Math" panose="02040503050406030204" pitchFamily="18" charset="0"/>
                        <a:ea typeface="Malgun Gothic" panose="020B0503020000020004" pitchFamily="34" charset="-127"/>
                        <a:cs typeface="Times New Roman" panose="02020603050405020304" pitchFamily="18" charset="0"/>
                      </a:rPr>
                      <m:t>)=</m:t>
                    </m:r>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𝐿</m:t>
                        </m:r>
                        <m:r>
                          <a:rPr lang="en-MY" i="1" kern="100">
                            <a:latin typeface="Cambria Math" panose="02040503050406030204" pitchFamily="18" charset="0"/>
                            <a:ea typeface="Malgun Gothic" panose="020B0503020000020004" pitchFamily="34" charset="-127"/>
                            <a:cs typeface="Times New Roman" panose="02020603050405020304" pitchFamily="18" charset="0"/>
                          </a:rPr>
                          <m:t>,</m:t>
                        </m:r>
                        <m:r>
                          <a:rPr lang="en-MY" i="1" kern="100">
                            <a:latin typeface="Cambria Math" panose="02040503050406030204" pitchFamily="18" charset="0"/>
                            <a:ea typeface="Malgun Gothic" panose="020B0503020000020004" pitchFamily="34" charset="-127"/>
                            <a:cs typeface="Times New Roman" panose="02020603050405020304" pitchFamily="18" charset="0"/>
                          </a:rPr>
                          <m:t>𝑟𝑒𝑓</m:t>
                        </m:r>
                      </m:sub>
                    </m:sSub>
                    <m:f>
                      <m:f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fPr>
                      <m:num>
                        <m:r>
                          <a:rPr lang="en-MY" i="1" kern="100">
                            <a:latin typeface="Cambria Math" panose="02040503050406030204" pitchFamily="18" charset="0"/>
                            <a:ea typeface="Malgun Gothic" panose="020B0503020000020004" pitchFamily="34" charset="-127"/>
                            <a:cs typeface="Times New Roman" panose="02020603050405020304" pitchFamily="18" charset="0"/>
                          </a:rPr>
                          <m:t>𝐺</m:t>
                        </m:r>
                      </m:num>
                      <m:den>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𝐺</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𝑟𝑒𝑓</m:t>
                            </m:r>
                          </m:sub>
                        </m:sSub>
                      </m:den>
                    </m:f>
                    <m:d>
                      <m:dPr>
                        <m:begChr m:val="["/>
                        <m:endChr m:val="]"/>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dPr>
                      <m:e>
                        <m:r>
                          <a:rPr lang="en-MY" i="1" kern="100">
                            <a:latin typeface="Cambria Math" panose="02040503050406030204" pitchFamily="18" charset="0"/>
                            <a:ea typeface="Malgun Gothic" panose="020B0503020000020004" pitchFamily="34" charset="-127"/>
                            <a:cs typeface="Times New Roman" panose="02020603050405020304" pitchFamily="18" charset="0"/>
                          </a:rPr>
                          <m:t>1+</m:t>
                        </m:r>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𝛼</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𝐼</m:t>
                            </m:r>
                          </m:sub>
                        </m:sSub>
                        <m:r>
                          <a:rPr lang="en-MY" i="1" kern="100">
                            <a:latin typeface="Cambria Math" panose="02040503050406030204" pitchFamily="18" charset="0"/>
                            <a:ea typeface="Malgun Gothic" panose="020B0503020000020004" pitchFamily="34" charset="-127"/>
                            <a:cs typeface="Times New Roman" panose="02020603050405020304" pitchFamily="18" charset="0"/>
                          </a:rPr>
                          <m:t>(</m:t>
                        </m:r>
                        <m:r>
                          <a:rPr lang="en-MY" i="1" kern="100">
                            <a:latin typeface="Cambria Math" panose="02040503050406030204" pitchFamily="18" charset="0"/>
                            <a:ea typeface="Malgun Gothic" panose="020B0503020000020004" pitchFamily="34" charset="-127"/>
                            <a:cs typeface="Times New Roman" panose="02020603050405020304" pitchFamily="18" charset="0"/>
                          </a:rPr>
                          <m:t>𝑇</m:t>
                        </m:r>
                        <m:r>
                          <a:rPr lang="en-MY" i="1" kern="100">
                            <a:latin typeface="Cambria Math" panose="02040503050406030204" pitchFamily="18" charset="0"/>
                            <a:ea typeface="Malgun Gothic" panose="020B0503020000020004" pitchFamily="34" charset="-127"/>
                            <a:cs typeface="Times New Roman" panose="02020603050405020304" pitchFamily="18" charset="0"/>
                          </a:rPr>
                          <m:t>−</m:t>
                        </m:r>
                        <m:sSub>
                          <m:sSubPr>
                            <m:ctrlPr>
                              <a:rPr lang="ru-RU" i="1" kern="100">
                                <a:latin typeface="Cambria Math" panose="02040503050406030204" pitchFamily="18" charset="0"/>
                                <a:ea typeface="Malgun Gothic" panose="020B0503020000020004" pitchFamily="34" charset="-127"/>
                                <a:cs typeface="Times New Roman" panose="02020603050405020304" pitchFamily="18" charset="0"/>
                              </a:rPr>
                            </m:ctrlPr>
                          </m:sSubPr>
                          <m:e>
                            <m:r>
                              <a:rPr lang="en-MY" i="1" kern="100">
                                <a:latin typeface="Cambria Math" panose="02040503050406030204" pitchFamily="18" charset="0"/>
                                <a:ea typeface="Malgun Gothic" panose="020B0503020000020004" pitchFamily="34" charset="-127"/>
                                <a:cs typeface="Times New Roman" panose="02020603050405020304" pitchFamily="18" charset="0"/>
                              </a:rPr>
                              <m:t>𝑇</m:t>
                            </m:r>
                          </m:e>
                          <m:sub>
                            <m:r>
                              <a:rPr lang="en-MY" i="1" kern="100">
                                <a:latin typeface="Cambria Math" panose="02040503050406030204" pitchFamily="18" charset="0"/>
                                <a:ea typeface="Malgun Gothic" panose="020B0503020000020004" pitchFamily="34" charset="-127"/>
                                <a:cs typeface="Times New Roman" panose="02020603050405020304" pitchFamily="18" charset="0"/>
                              </a:rPr>
                              <m:t>𝑟𝑒𝑓</m:t>
                            </m:r>
                          </m:sub>
                        </m:sSub>
                        <m:r>
                          <a:rPr lang="en-MY" i="1" kern="100">
                            <a:latin typeface="Cambria Math" panose="02040503050406030204" pitchFamily="18" charset="0"/>
                            <a:ea typeface="Malgun Gothic" panose="020B0503020000020004" pitchFamily="34" charset="-127"/>
                            <a:cs typeface="Times New Roman" panose="02020603050405020304" pitchFamily="18" charset="0"/>
                          </a:rPr>
                          <m:t>)</m:t>
                        </m:r>
                      </m:e>
                    </m:d>
                  </m:oMath>
                </a14:m>
                <a:r>
                  <a:rPr lang="en-MY" kern="100" dirty="0">
                    <a:latin typeface="Times New Roman" panose="02020603050405020304" pitchFamily="18" charset="0"/>
                    <a:ea typeface="Malgun Gothic" panose="020B0503020000020004" pitchFamily="34" charset="-127"/>
                    <a:cs typeface="Times New Roman" panose="02020603050405020304" pitchFamily="18" charset="0"/>
                  </a:rPr>
                  <a:t>	 (5)</a:t>
                </a:r>
              </a:p>
              <a:p>
                <a:r>
                  <a:rPr lang="en-MY" dirty="0"/>
                  <a:t>The saturation current </a:t>
                </a:r>
                <a:r>
                  <a:rPr lang="en-MY" i="1" dirty="0"/>
                  <a:t>IS</a:t>
                </a:r>
                <a:r>
                  <a:rPr lang="en-MY" dirty="0"/>
                  <a:t>​ follows the temperature dependence:</a:t>
                </a:r>
                <a:endParaRPr lang="ru-RU" dirty="0"/>
              </a:p>
              <a:p>
                <a14:m>
                  <m:oMath xmlns:m="http://schemas.openxmlformats.org/officeDocument/2006/math">
                    <m:sSub>
                      <m:sSubPr>
                        <m:ctrlPr>
                          <a:rPr lang="ru-RU" i="1">
                            <a:latin typeface="Cambria Math" panose="02040503050406030204" pitchFamily="18" charset="0"/>
                          </a:rPr>
                        </m:ctrlPr>
                      </m:sSubPr>
                      <m:e>
                        <m:r>
                          <a:rPr lang="en-MY" i="1">
                            <a:latin typeface="Cambria Math" panose="02040503050406030204" pitchFamily="18" charset="0"/>
                          </a:rPr>
                          <m:t>𝐼</m:t>
                        </m:r>
                      </m:e>
                      <m:sub>
                        <m:r>
                          <a:rPr lang="en-MY" i="1">
                            <a:latin typeface="Cambria Math" panose="02040503050406030204" pitchFamily="18" charset="0"/>
                          </a:rPr>
                          <m:t>𝑠</m:t>
                        </m:r>
                      </m:sub>
                    </m:sSub>
                    <m:r>
                      <a:rPr lang="en-MY" i="1">
                        <a:latin typeface="Cambria Math" panose="02040503050406030204" pitchFamily="18" charset="0"/>
                      </a:rPr>
                      <m:t>(</m:t>
                    </m:r>
                    <m:r>
                      <a:rPr lang="en-MY" i="1">
                        <a:latin typeface="Cambria Math" panose="02040503050406030204" pitchFamily="18" charset="0"/>
                      </a:rPr>
                      <m:t>𝑇</m:t>
                    </m:r>
                    <m:r>
                      <a:rPr lang="en-MY" i="1">
                        <a:latin typeface="Cambria Math" panose="02040503050406030204" pitchFamily="18" charset="0"/>
                      </a:rPr>
                      <m:t>)=</m:t>
                    </m:r>
                    <m:sSub>
                      <m:sSubPr>
                        <m:ctrlPr>
                          <a:rPr lang="ru-RU" i="1">
                            <a:latin typeface="Cambria Math" panose="02040503050406030204" pitchFamily="18" charset="0"/>
                          </a:rPr>
                        </m:ctrlPr>
                      </m:sSubPr>
                      <m:e>
                        <m:r>
                          <a:rPr lang="en-MY" i="1">
                            <a:latin typeface="Cambria Math" panose="02040503050406030204" pitchFamily="18" charset="0"/>
                          </a:rPr>
                          <m:t>𝐼</m:t>
                        </m:r>
                      </m:e>
                      <m:sub>
                        <m:r>
                          <a:rPr lang="en-MY" i="1">
                            <a:latin typeface="Cambria Math" panose="02040503050406030204" pitchFamily="18" charset="0"/>
                          </a:rPr>
                          <m:t>𝑠</m:t>
                        </m:r>
                        <m:r>
                          <a:rPr lang="en-MY" i="1">
                            <a:latin typeface="Cambria Math" panose="02040503050406030204" pitchFamily="18" charset="0"/>
                          </a:rPr>
                          <m:t>,</m:t>
                        </m:r>
                        <m:r>
                          <a:rPr lang="en-MY" i="1">
                            <a:latin typeface="Cambria Math" panose="02040503050406030204" pitchFamily="18" charset="0"/>
                          </a:rPr>
                          <m:t>𝑟𝑒𝑓</m:t>
                        </m:r>
                      </m:sub>
                    </m:sSub>
                    <m:sSup>
                      <m:sSupPr>
                        <m:ctrlPr>
                          <a:rPr lang="ru-RU" i="1">
                            <a:latin typeface="Cambria Math" panose="02040503050406030204" pitchFamily="18" charset="0"/>
                          </a:rPr>
                        </m:ctrlPr>
                      </m:sSupPr>
                      <m:e>
                        <m:r>
                          <a:rPr lang="en-MY" i="1">
                            <a:latin typeface="Cambria Math" panose="02040503050406030204" pitchFamily="18" charset="0"/>
                          </a:rPr>
                          <m:t>(</m:t>
                        </m:r>
                        <m:f>
                          <m:fPr>
                            <m:ctrlPr>
                              <a:rPr lang="ru-RU" i="1">
                                <a:latin typeface="Cambria Math" panose="02040503050406030204" pitchFamily="18" charset="0"/>
                              </a:rPr>
                            </m:ctrlPr>
                          </m:fPr>
                          <m:num>
                            <m:r>
                              <a:rPr lang="en-MY" i="1">
                                <a:latin typeface="Cambria Math" panose="02040503050406030204" pitchFamily="18" charset="0"/>
                              </a:rPr>
                              <m:t>𝑇</m:t>
                            </m:r>
                          </m:num>
                          <m:den>
                            <m:sSub>
                              <m:sSubPr>
                                <m:ctrlPr>
                                  <a:rPr lang="ru-RU" i="1">
                                    <a:latin typeface="Cambria Math" panose="02040503050406030204" pitchFamily="18" charset="0"/>
                                  </a:rPr>
                                </m:ctrlPr>
                              </m:sSubPr>
                              <m:e>
                                <m:r>
                                  <a:rPr lang="en-MY" i="1">
                                    <a:latin typeface="Cambria Math" panose="02040503050406030204" pitchFamily="18" charset="0"/>
                                  </a:rPr>
                                  <m:t>𝑇</m:t>
                                </m:r>
                              </m:e>
                              <m:sub>
                                <m:r>
                                  <a:rPr lang="en-MY" i="1">
                                    <a:latin typeface="Cambria Math" panose="02040503050406030204" pitchFamily="18" charset="0"/>
                                  </a:rPr>
                                  <m:t>𝑟𝑒𝑓</m:t>
                                </m:r>
                              </m:sub>
                            </m:sSub>
                          </m:den>
                        </m:f>
                        <m:r>
                          <a:rPr lang="en-MY" i="1">
                            <a:latin typeface="Cambria Math" panose="02040503050406030204" pitchFamily="18" charset="0"/>
                          </a:rPr>
                          <m:t>)</m:t>
                        </m:r>
                      </m:e>
                      <m:sup>
                        <m:r>
                          <a:rPr lang="en-MY" i="1">
                            <a:latin typeface="Cambria Math" panose="02040503050406030204" pitchFamily="18" charset="0"/>
                          </a:rPr>
                          <m:t>3</m:t>
                        </m:r>
                      </m:sup>
                    </m:sSup>
                  </m:oMath>
                </a14:m>
                <a:r>
                  <a:rPr lang="en-MY" dirty="0"/>
                  <a:t>exp</a:t>
                </a:r>
                <a14:m>
                  <m:oMath xmlns:m="http://schemas.openxmlformats.org/officeDocument/2006/math">
                    <m:d>
                      <m:dPr>
                        <m:begChr m:val="["/>
                        <m:endChr m:val="]"/>
                        <m:ctrlPr>
                          <a:rPr lang="ru-RU" i="1">
                            <a:latin typeface="Cambria Math" panose="02040503050406030204" pitchFamily="18" charset="0"/>
                          </a:rPr>
                        </m:ctrlPr>
                      </m:dPr>
                      <m:e>
                        <m:f>
                          <m:fPr>
                            <m:ctrlPr>
                              <a:rPr lang="ru-RU" i="1">
                                <a:latin typeface="Cambria Math" panose="02040503050406030204" pitchFamily="18" charset="0"/>
                              </a:rPr>
                            </m:ctrlPr>
                          </m:fPr>
                          <m:num>
                            <m:r>
                              <a:rPr lang="en-MY" i="1">
                                <a:latin typeface="Cambria Math" panose="02040503050406030204" pitchFamily="18" charset="0"/>
                              </a:rPr>
                              <m:t>𝑞</m:t>
                            </m:r>
                            <m:sSub>
                              <m:sSubPr>
                                <m:ctrlPr>
                                  <a:rPr lang="ru-RU" i="1">
                                    <a:latin typeface="Cambria Math" panose="02040503050406030204" pitchFamily="18" charset="0"/>
                                  </a:rPr>
                                </m:ctrlPr>
                              </m:sSubPr>
                              <m:e>
                                <m:r>
                                  <a:rPr lang="en-MY" i="1">
                                    <a:latin typeface="Cambria Math" panose="02040503050406030204" pitchFamily="18" charset="0"/>
                                  </a:rPr>
                                  <m:t>𝐸</m:t>
                                </m:r>
                              </m:e>
                              <m:sub>
                                <m:r>
                                  <a:rPr lang="en-MY" i="1">
                                    <a:latin typeface="Cambria Math" panose="02040503050406030204" pitchFamily="18" charset="0"/>
                                  </a:rPr>
                                  <m:t>𝑔</m:t>
                                </m:r>
                              </m:sub>
                            </m:sSub>
                          </m:num>
                          <m:den>
                            <m:r>
                              <a:rPr lang="en-MY" i="1">
                                <a:latin typeface="Cambria Math" panose="02040503050406030204" pitchFamily="18" charset="0"/>
                              </a:rPr>
                              <m:t>𝑛𝑘</m:t>
                            </m:r>
                          </m:den>
                        </m:f>
                        <m:r>
                          <a:rPr lang="en-MY" i="1">
                            <a:latin typeface="Cambria Math" panose="02040503050406030204" pitchFamily="18" charset="0"/>
                          </a:rPr>
                          <m:t>(</m:t>
                        </m:r>
                        <m:f>
                          <m:fPr>
                            <m:ctrlPr>
                              <a:rPr lang="ru-RU" i="1">
                                <a:latin typeface="Cambria Math" panose="02040503050406030204" pitchFamily="18" charset="0"/>
                              </a:rPr>
                            </m:ctrlPr>
                          </m:fPr>
                          <m:num>
                            <m:r>
                              <a:rPr lang="en-MY" i="1">
                                <a:latin typeface="Cambria Math" panose="02040503050406030204" pitchFamily="18" charset="0"/>
                              </a:rPr>
                              <m:t>1</m:t>
                            </m:r>
                          </m:num>
                          <m:den>
                            <m:sSub>
                              <m:sSubPr>
                                <m:ctrlPr>
                                  <a:rPr lang="ru-RU" i="1">
                                    <a:latin typeface="Cambria Math" panose="02040503050406030204" pitchFamily="18" charset="0"/>
                                  </a:rPr>
                                </m:ctrlPr>
                              </m:sSubPr>
                              <m:e>
                                <m:r>
                                  <a:rPr lang="en-MY" i="1">
                                    <a:latin typeface="Cambria Math" panose="02040503050406030204" pitchFamily="18" charset="0"/>
                                  </a:rPr>
                                  <m:t>𝑇</m:t>
                                </m:r>
                              </m:e>
                              <m:sub>
                                <m:r>
                                  <a:rPr lang="en-MY" i="1">
                                    <a:latin typeface="Cambria Math" panose="02040503050406030204" pitchFamily="18" charset="0"/>
                                  </a:rPr>
                                  <m:t>𝑟𝑒𝑓</m:t>
                                </m:r>
                              </m:sub>
                            </m:sSub>
                          </m:den>
                        </m:f>
                        <m:r>
                          <a:rPr lang="en-MY" i="1">
                            <a:latin typeface="Cambria Math" panose="02040503050406030204" pitchFamily="18" charset="0"/>
                          </a:rPr>
                          <m:t>−</m:t>
                        </m:r>
                        <m:f>
                          <m:fPr>
                            <m:ctrlPr>
                              <a:rPr lang="ru-RU" i="1">
                                <a:latin typeface="Cambria Math" panose="02040503050406030204" pitchFamily="18" charset="0"/>
                              </a:rPr>
                            </m:ctrlPr>
                          </m:fPr>
                          <m:num>
                            <m:r>
                              <a:rPr lang="en-MY" i="1">
                                <a:latin typeface="Cambria Math" panose="02040503050406030204" pitchFamily="18" charset="0"/>
                              </a:rPr>
                              <m:t>1</m:t>
                            </m:r>
                          </m:num>
                          <m:den>
                            <m:r>
                              <a:rPr lang="en-MY" i="1">
                                <a:latin typeface="Cambria Math" panose="02040503050406030204" pitchFamily="18" charset="0"/>
                              </a:rPr>
                              <m:t>𝑇</m:t>
                            </m:r>
                          </m:den>
                        </m:f>
                        <m:r>
                          <a:rPr lang="en-MY" i="1">
                            <a:latin typeface="Cambria Math" panose="02040503050406030204" pitchFamily="18" charset="0"/>
                          </a:rPr>
                          <m:t>)</m:t>
                        </m:r>
                      </m:e>
                    </m:d>
                  </m:oMath>
                </a14:m>
                <a:r>
                  <a:rPr lang="en-MY" dirty="0"/>
                  <a:t>		(6)</a:t>
                </a:r>
                <a:endParaRPr lang="ru-RU" dirty="0"/>
              </a:p>
              <a:p>
                <a:r>
                  <a:rPr lang="en-MY" dirty="0"/>
                  <a:t>The </a:t>
                </a:r>
                <a:r>
                  <a:rPr lang="en-MY" dirty="0" err="1"/>
                  <a:t>ideality</a:t>
                </a:r>
                <a:r>
                  <a:rPr lang="en-MY" dirty="0"/>
                  <a:t> factor itself exhibits temperature dependence in polycrystalline materials due to the thermal activation of grain boundary traps:</a:t>
                </a:r>
                <a:endParaRPr lang="ru-RU" dirty="0"/>
              </a:p>
              <a:p>
                <a14:m>
                  <m:oMath xmlns:m="http://schemas.openxmlformats.org/officeDocument/2006/math">
                    <m:r>
                      <a:rPr lang="en-MY" i="1">
                        <a:latin typeface="Cambria Math" panose="02040503050406030204" pitchFamily="18" charset="0"/>
                      </a:rPr>
                      <m:t>𝑛</m:t>
                    </m:r>
                    <m:r>
                      <a:rPr lang="en-MY" i="1">
                        <a:latin typeface="Cambria Math" panose="02040503050406030204" pitchFamily="18" charset="0"/>
                      </a:rPr>
                      <m:t>(</m:t>
                    </m:r>
                    <m:r>
                      <a:rPr lang="en-MY" i="1">
                        <a:latin typeface="Cambria Math" panose="02040503050406030204" pitchFamily="18" charset="0"/>
                      </a:rPr>
                      <m:t>𝑇</m:t>
                    </m:r>
                    <m:r>
                      <a:rPr lang="en-MY" i="1">
                        <a:latin typeface="Cambria Math" panose="02040503050406030204" pitchFamily="18" charset="0"/>
                      </a:rPr>
                      <m:t>)=</m:t>
                    </m:r>
                    <m:sSub>
                      <m:sSubPr>
                        <m:ctrlPr>
                          <a:rPr lang="ru-RU" i="1">
                            <a:latin typeface="Cambria Math" panose="02040503050406030204" pitchFamily="18" charset="0"/>
                          </a:rPr>
                        </m:ctrlPr>
                      </m:sSubPr>
                      <m:e>
                        <m:r>
                          <a:rPr lang="en-MY" i="1">
                            <a:latin typeface="Cambria Math" panose="02040503050406030204" pitchFamily="18" charset="0"/>
                          </a:rPr>
                          <m:t>𝑛</m:t>
                        </m:r>
                      </m:e>
                      <m:sub>
                        <m:r>
                          <a:rPr lang="en-MY" i="1">
                            <a:latin typeface="Cambria Math" panose="02040503050406030204" pitchFamily="18" charset="0"/>
                          </a:rPr>
                          <m:t>0</m:t>
                        </m:r>
                      </m:sub>
                    </m:sSub>
                    <m:r>
                      <a:rPr lang="en-MY" i="1">
                        <a:latin typeface="Cambria Math" panose="02040503050406030204" pitchFamily="18" charset="0"/>
                      </a:rPr>
                      <m:t>+</m:t>
                    </m:r>
                    <m:f>
                      <m:fPr>
                        <m:ctrlPr>
                          <a:rPr lang="ru-RU" i="1">
                            <a:latin typeface="Cambria Math" panose="02040503050406030204" pitchFamily="18" charset="0"/>
                          </a:rPr>
                        </m:ctrlPr>
                      </m:fPr>
                      <m:num>
                        <m:r>
                          <a:rPr lang="en-MY" i="1">
                            <a:latin typeface="Cambria Math" panose="02040503050406030204" pitchFamily="18" charset="0"/>
                          </a:rPr>
                          <m:t>△</m:t>
                        </m:r>
                        <m:sSub>
                          <m:sSubPr>
                            <m:ctrlPr>
                              <a:rPr lang="ru-RU" i="1">
                                <a:latin typeface="Cambria Math" panose="02040503050406030204" pitchFamily="18" charset="0"/>
                              </a:rPr>
                            </m:ctrlPr>
                          </m:sSubPr>
                          <m:e>
                            <m:r>
                              <a:rPr lang="en-MY" i="1">
                                <a:latin typeface="Cambria Math" panose="02040503050406030204" pitchFamily="18" charset="0"/>
                              </a:rPr>
                              <m:t>𝐸</m:t>
                            </m:r>
                          </m:e>
                          <m:sub>
                            <m:r>
                              <a:rPr lang="en-MY" i="1">
                                <a:latin typeface="Cambria Math" panose="02040503050406030204" pitchFamily="18" charset="0"/>
                              </a:rPr>
                              <m:t>𝑎</m:t>
                            </m:r>
                          </m:sub>
                        </m:sSub>
                      </m:num>
                      <m:den>
                        <m:r>
                          <a:rPr lang="en-MY" i="1">
                            <a:latin typeface="Cambria Math" panose="02040503050406030204" pitchFamily="18" charset="0"/>
                          </a:rPr>
                          <m:t>𝑘𝑇</m:t>
                        </m:r>
                      </m:den>
                    </m:f>
                  </m:oMath>
                </a14:m>
                <a:r>
                  <a:rPr lang="en-MY" dirty="0"/>
                  <a:t>		(7)</a:t>
                </a:r>
                <a:endParaRPr lang="ru-RU" dirty="0"/>
              </a:p>
              <a:p>
                <a:r>
                  <a:rPr lang="en-MY" dirty="0"/>
                  <a:t>where </a:t>
                </a:r>
                <a:r>
                  <a:rPr lang="en-MY" dirty="0" err="1"/>
                  <a:t>Δ</a:t>
                </a:r>
                <a:r>
                  <a:rPr lang="en-MY" i="1" dirty="0" err="1"/>
                  <a:t>E</a:t>
                </a:r>
                <a:r>
                  <a:rPr lang="en-MY" i="1" baseline="-25000" dirty="0" err="1"/>
                  <a:t>a</a:t>
                </a:r>
                <a:r>
                  <a:rPr lang="en-MY" dirty="0"/>
                  <a:t>​ represents the activation energy of the dominant recombination </a:t>
                </a:r>
                <a:r>
                  <a:rPr lang="en-MY" dirty="0" err="1"/>
                  <a:t>center</a:t>
                </a:r>
                <a:r>
                  <a:rPr lang="en-MY" dirty="0"/>
                  <a:t> (typically 0.1−0.3 eV for grain boundaries).</a:t>
                </a:r>
                <a:endParaRPr lang="ru-RU" dirty="0"/>
              </a:p>
            </p:txBody>
          </p:sp>
        </mc:Choice>
        <mc:Fallback xmlns="">
          <p:sp>
            <p:nvSpPr>
              <p:cNvPr id="8" name="Прямоугольник 7">
                <a:extLst>
                  <a:ext uri="{FF2B5EF4-FFF2-40B4-BE49-F238E27FC236}">
                    <a16:creationId xmlns:a16="http://schemas.microsoft.com/office/drawing/2014/main" id="{FB6CF22E-8665-4873-95FA-F7F25449BD6C}"/>
                  </a:ext>
                </a:extLst>
              </p:cNvPr>
              <p:cNvSpPr>
                <a:spLocks noRot="1" noChangeAspect="1" noMove="1" noResize="1" noEditPoints="1" noAdjustHandles="1" noChangeArrowheads="1" noChangeShapeType="1" noTextEdit="1"/>
              </p:cNvSpPr>
              <p:nvPr/>
            </p:nvSpPr>
            <p:spPr>
              <a:xfrm>
                <a:off x="6029326" y="1289162"/>
                <a:ext cx="6000749" cy="5185137"/>
              </a:xfrm>
              <a:prstGeom prst="rect">
                <a:avLst/>
              </a:prstGeom>
              <a:blipFill>
                <a:blip r:embed="rId3"/>
                <a:stretch>
                  <a:fillRect l="-813" r="-1118" b="-823"/>
                </a:stretch>
              </a:blipFill>
            </p:spPr>
            <p:txBody>
              <a:bodyPr/>
              <a:lstStyle/>
              <a:p>
                <a:r>
                  <a:rPr lang="ru-RU">
                    <a:noFill/>
                  </a:rPr>
                  <a:t> </a:t>
                </a:r>
              </a:p>
            </p:txBody>
          </p:sp>
        </mc:Fallback>
      </mc:AlternateContent>
    </p:spTree>
    <p:extLst>
      <p:ext uri="{BB962C8B-B14F-4D97-AF65-F5344CB8AC3E}">
        <p14:creationId xmlns:p14="http://schemas.microsoft.com/office/powerpoint/2010/main" val="248920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9241176" y="350"/>
            <a:ext cx="877990" cy="1012482"/>
            <a:chOff x="8653933" y="349"/>
            <a:chExt cx="1592510" cy="1012482"/>
          </a:xfrm>
          <a:solidFill>
            <a:srgbClr val="00B050"/>
          </a:solidFill>
        </p:grpSpPr>
        <p:sp>
          <p:nvSpPr>
            <p:cNvPr id="4"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5"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2" name="Прямоугольник 1">
            <a:extLst>
              <a:ext uri="{FF2B5EF4-FFF2-40B4-BE49-F238E27FC236}">
                <a16:creationId xmlns:a16="http://schemas.microsoft.com/office/drawing/2014/main" id="{6F381968-C8D4-4DEE-9652-1B517D5BE1C6}"/>
              </a:ext>
            </a:extLst>
          </p:cNvPr>
          <p:cNvSpPr/>
          <p:nvPr/>
        </p:nvSpPr>
        <p:spPr>
          <a:xfrm>
            <a:off x="145774" y="710183"/>
            <a:ext cx="8998226" cy="463397"/>
          </a:xfrm>
          <a:prstGeom prst="rect">
            <a:avLst/>
          </a:prstGeom>
        </p:spPr>
        <p:txBody>
          <a:bodyPr wrap="square">
            <a:spAutoFit/>
          </a:bodyPr>
          <a:lstStyle/>
          <a:p>
            <a:pPr algn="just">
              <a:lnSpc>
                <a:spcPct val="150000"/>
              </a:lnSpc>
              <a:spcAft>
                <a:spcPts val="800"/>
              </a:spcAft>
            </a:pPr>
            <a:r>
              <a:rPr lang="en-MY" b="1" kern="100" dirty="0">
                <a:solidFill>
                  <a:srgbClr val="153D63"/>
                </a:solidFill>
                <a:latin typeface="Times New Roman" panose="02020603050405020304" pitchFamily="18" charset="0"/>
                <a:ea typeface="Malgun Gothic" panose="020B0503020000020004" pitchFamily="34" charset="-127"/>
                <a:cs typeface="Times New Roman" panose="02020603050405020304" pitchFamily="18" charset="0"/>
              </a:rPr>
              <a:t>III.1 </a:t>
            </a:r>
            <a:r>
              <a:rPr lang="en-MY" b="1" kern="100" dirty="0" err="1">
                <a:solidFill>
                  <a:srgbClr val="153D63"/>
                </a:solidFill>
                <a:latin typeface="Times New Roman" panose="02020603050405020304" pitchFamily="18" charset="0"/>
                <a:ea typeface="Malgun Gothic" panose="020B0503020000020004" pitchFamily="34" charset="-127"/>
                <a:cs typeface="Times New Roman" panose="02020603050405020304" pitchFamily="18" charset="0"/>
              </a:rPr>
              <a:t>Modeling</a:t>
            </a:r>
            <a:r>
              <a:rPr lang="en-MY" b="1" kern="100" dirty="0">
                <a:solidFill>
                  <a:srgbClr val="153D63"/>
                </a:solidFill>
                <a:latin typeface="Times New Roman" panose="02020603050405020304" pitchFamily="18" charset="0"/>
                <a:ea typeface="Malgun Gothic" panose="020B0503020000020004" pitchFamily="34" charset="-127"/>
                <a:cs typeface="Times New Roman" panose="02020603050405020304" pitchFamily="18" charset="0"/>
              </a:rPr>
              <a:t> and Analysis of the Main Characteristics of Solar Cells Using MATLAB</a:t>
            </a:r>
            <a:endParaRPr lang="ru-RU" sz="2800" kern="100" dirty="0">
              <a:effectLst/>
              <a:latin typeface="Aptos"/>
              <a:ea typeface="Malgun Gothic" panose="020B0503020000020004" pitchFamily="34" charset="-127"/>
              <a:cs typeface="Times New Roman" panose="02020603050405020304" pitchFamily="18" charset="0"/>
            </a:endParaRPr>
          </a:p>
        </p:txBody>
      </p:sp>
      <p:pic>
        <p:nvPicPr>
          <p:cNvPr id="1029" name="Рисунок 3">
            <a:extLst>
              <a:ext uri="{FF2B5EF4-FFF2-40B4-BE49-F238E27FC236}">
                <a16:creationId xmlns:a16="http://schemas.microsoft.com/office/drawing/2014/main" id="{711E16D6-4B9B-45CB-9CEB-54F89BF95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11" y="1265906"/>
            <a:ext cx="3814365" cy="25569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Рисунок 2">
            <a:extLst>
              <a:ext uri="{FF2B5EF4-FFF2-40B4-BE49-F238E27FC236}">
                <a16:creationId xmlns:a16="http://schemas.microsoft.com/office/drawing/2014/main" id="{3051142C-143C-4C39-B366-34625A815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935" y="1247164"/>
            <a:ext cx="3942126" cy="26043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Рисунок 4">
            <a:extLst>
              <a:ext uri="{FF2B5EF4-FFF2-40B4-BE49-F238E27FC236}">
                <a16:creationId xmlns:a16="http://schemas.microsoft.com/office/drawing/2014/main" id="{7A6E44B7-3AEB-4085-9866-C214DA58A3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962" y="1267173"/>
            <a:ext cx="3714607" cy="25843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Рисунок 8">
            <a:extLst>
              <a:ext uri="{FF2B5EF4-FFF2-40B4-BE49-F238E27FC236}">
                <a16:creationId xmlns:a16="http://schemas.microsoft.com/office/drawing/2014/main" id="{9AB8FCB3-3950-4BF4-B4D7-EFE1405EB0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435" y="3922838"/>
            <a:ext cx="3942126" cy="2657057"/>
          </a:xfrm>
          <a:prstGeom prst="rect">
            <a:avLst/>
          </a:prstGeom>
          <a:noFill/>
          <a:extLst>
            <a:ext uri="{909E8E84-426E-40DD-AFC4-6F175D3DCCD1}">
              <a14:hiddenFill xmlns:a14="http://schemas.microsoft.com/office/drawing/2010/main">
                <a:solidFill>
                  <a:srgbClr val="FFFFFF"/>
                </a:solidFill>
              </a14:hiddenFill>
            </a:ext>
          </a:extLst>
        </p:spPr>
      </p:pic>
      <p:pic>
        <p:nvPicPr>
          <p:cNvPr id="1025" name="Рисунок 10">
            <a:extLst>
              <a:ext uri="{FF2B5EF4-FFF2-40B4-BE49-F238E27FC236}">
                <a16:creationId xmlns:a16="http://schemas.microsoft.com/office/drawing/2014/main" id="{86242613-E3AE-4540-AAD5-010A1C1485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1185" y="3952571"/>
            <a:ext cx="4104343" cy="26570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10176B2D-D351-49D9-8C95-0CD79E22C752}"/>
              </a:ext>
            </a:extLst>
          </p:cNvPr>
          <p:cNvSpPr>
            <a:spLocks noChangeArrowheads="1"/>
          </p:cNvSpPr>
          <p:nvPr/>
        </p:nvSpPr>
        <p:spPr bwMode="auto">
          <a:xfrm>
            <a:off x="1390217" y="2053413"/>
            <a:ext cx="4564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ko-KR" sz="1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a:t>
            </a:r>
            <a:endParaRPr kumimoji="0" lang="ru-RU" altLang="ko-KR" sz="1800" b="0" i="0" u="none" strike="noStrike" cap="none" normalizeH="0" baseline="0" dirty="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342A75C1-F33A-4EA7-A187-73828F6CAC4E}"/>
              </a:ext>
            </a:extLst>
          </p:cNvPr>
          <p:cNvSpPr>
            <a:spLocks noChangeArrowheads="1"/>
          </p:cNvSpPr>
          <p:nvPr/>
        </p:nvSpPr>
        <p:spPr bwMode="auto">
          <a:xfrm>
            <a:off x="4822434" y="2005339"/>
            <a:ext cx="5446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ko-KR" sz="1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b)     </a:t>
            </a:r>
            <a:endParaRPr kumimoji="0" lang="ru-RU" altLang="ko-KR" sz="1800" b="0" i="0" u="none" strike="noStrike" cap="none" normalizeH="0" baseline="0" dirty="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56354A00-D6E3-42AB-B8B3-0325EE16BFB9}"/>
              </a:ext>
            </a:extLst>
          </p:cNvPr>
          <p:cNvSpPr>
            <a:spLocks noChangeArrowheads="1"/>
          </p:cNvSpPr>
          <p:nvPr/>
        </p:nvSpPr>
        <p:spPr bwMode="auto">
          <a:xfrm>
            <a:off x="0" y="3709115"/>
            <a:ext cx="121102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ko-KR" sz="1000" b="0" i="0" u="none" strike="noStrike" cap="none" normalizeH="0" baseline="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endParaRPr kumimoji="0" lang="ru-RU" altLang="ko-KR"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BFB39396-AB43-4F0B-8B4A-240F72F9F08D}"/>
              </a:ext>
            </a:extLst>
          </p:cNvPr>
          <p:cNvSpPr>
            <a:spLocks noChangeArrowheads="1"/>
          </p:cNvSpPr>
          <p:nvPr/>
        </p:nvSpPr>
        <p:spPr bwMode="auto">
          <a:xfrm>
            <a:off x="1230297" y="4550902"/>
            <a:ext cx="5168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ko-KR" sz="1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g)</a:t>
            </a:r>
            <a:r>
              <a:rPr kumimoji="0" lang="ru-RU" altLang="ko-KR" sz="14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endParaRPr kumimoji="0" lang="ru-RU" altLang="ko-KR" sz="1800" b="0" i="0" u="none" strike="noStrike" cap="none" normalizeH="0" baseline="0" dirty="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F7162557-AB0F-40B8-B6E3-C940D6BFB684}"/>
              </a:ext>
            </a:extLst>
          </p:cNvPr>
          <p:cNvSpPr>
            <a:spLocks noChangeArrowheads="1"/>
          </p:cNvSpPr>
          <p:nvPr/>
        </p:nvSpPr>
        <p:spPr bwMode="auto">
          <a:xfrm>
            <a:off x="4678634" y="4628503"/>
            <a:ext cx="4903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1" name="Rectangle 11">
            <a:extLst>
              <a:ext uri="{FF2B5EF4-FFF2-40B4-BE49-F238E27FC236}">
                <a16:creationId xmlns:a16="http://schemas.microsoft.com/office/drawing/2014/main" id="{10250B32-6019-4B81-9920-6E8865A1A899}"/>
              </a:ext>
            </a:extLst>
          </p:cNvPr>
          <p:cNvSpPr>
            <a:spLocks noChangeArrowheads="1"/>
          </p:cNvSpPr>
          <p:nvPr/>
        </p:nvSpPr>
        <p:spPr bwMode="auto">
          <a:xfrm>
            <a:off x="0" y="9012337"/>
            <a:ext cx="121102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endParaRPr kumimoji="0" lang="en-US" altLang="ko-KR" sz="1800" b="0" i="0" u="none" strike="noStrike" cap="none" normalizeH="0" baseline="0">
              <a:ln>
                <a:noFill/>
              </a:ln>
              <a:solidFill>
                <a:schemeClr val="tx1"/>
              </a:solidFill>
              <a:effectLst/>
              <a:latin typeface="Arial" panose="020B0604020202020204" pitchFamily="34" charset="0"/>
            </a:endParaRPr>
          </a:p>
        </p:txBody>
      </p:sp>
      <p:sp>
        <p:nvSpPr>
          <p:cNvPr id="12" name="Прямоугольник 11">
            <a:extLst>
              <a:ext uri="{FF2B5EF4-FFF2-40B4-BE49-F238E27FC236}">
                <a16:creationId xmlns:a16="http://schemas.microsoft.com/office/drawing/2014/main" id="{0286B63F-82D4-4897-B8CF-5CFAD5358A4A}"/>
              </a:ext>
            </a:extLst>
          </p:cNvPr>
          <p:cNvSpPr/>
          <p:nvPr/>
        </p:nvSpPr>
        <p:spPr>
          <a:xfrm>
            <a:off x="7699512" y="4296836"/>
            <a:ext cx="4346719" cy="1754326"/>
          </a:xfrm>
          <a:prstGeom prst="rect">
            <a:avLst/>
          </a:prstGeom>
        </p:spPr>
        <p:txBody>
          <a:bodyPr wrap="square">
            <a:spAutoFit/>
          </a:bodyPr>
          <a:lstStyle/>
          <a:p>
            <a:pPr algn="ctr">
              <a:spcAft>
                <a:spcPts val="0"/>
              </a:spcAft>
            </a:pPr>
            <a:r>
              <a:rPr lang="en-MY" b="1" kern="100" dirty="0">
                <a:latin typeface="Times New Roman" panose="02020603050405020304" pitchFamily="18" charset="0"/>
                <a:ea typeface="Malgun Gothic" panose="020B0503020000020004" pitchFamily="34" charset="-127"/>
                <a:cs typeface="Times New Roman" panose="02020603050405020304" pitchFamily="18" charset="0"/>
              </a:rPr>
              <a:t>Fig</a:t>
            </a:r>
            <a:r>
              <a:rPr lang="ru-RU" b="1" kern="100" dirty="0">
                <a:latin typeface="Times New Roman" panose="02020603050405020304" pitchFamily="18" charset="0"/>
                <a:ea typeface="Malgun Gothic" panose="020B0503020000020004" pitchFamily="34" charset="-127"/>
                <a:cs typeface="Times New Roman" panose="02020603050405020304" pitchFamily="18" charset="0"/>
              </a:rPr>
              <a:t>.</a:t>
            </a:r>
            <a:r>
              <a:rPr lang="en-MY" b="1" kern="100" dirty="0">
                <a:latin typeface="Times New Roman" panose="02020603050405020304" pitchFamily="18" charset="0"/>
                <a:ea typeface="Malgun Gothic" panose="020B0503020000020004" pitchFamily="34" charset="-127"/>
                <a:cs typeface="Times New Roman" panose="02020603050405020304" pitchFamily="18" charset="0"/>
              </a:rPr>
              <a:t> 1. Dependence of the current on the diode </a:t>
            </a:r>
            <a:r>
              <a:rPr lang="en-MY" b="1" kern="100" dirty="0" err="1">
                <a:latin typeface="Times New Roman" panose="02020603050405020304" pitchFamily="18" charset="0"/>
                <a:ea typeface="Malgun Gothic" panose="020B0503020000020004" pitchFamily="34" charset="-127"/>
                <a:cs typeface="Times New Roman" panose="02020603050405020304" pitchFamily="18" charset="0"/>
              </a:rPr>
              <a:t>ideality</a:t>
            </a:r>
            <a:r>
              <a:rPr lang="en-MY" b="1" kern="100" dirty="0">
                <a:latin typeface="Times New Roman" panose="02020603050405020304" pitchFamily="18" charset="0"/>
                <a:ea typeface="Malgun Gothic" panose="020B0503020000020004" pitchFamily="34" charset="-127"/>
                <a:cs typeface="Times New Roman" panose="02020603050405020304" pitchFamily="18" charset="0"/>
              </a:rPr>
              <a:t> factor for different values of the applied voltage (a),series resistance (b), parallel (shunt) resistance (v), photocurrent (g), and saturation current (d) of the solar cell.</a:t>
            </a:r>
            <a:endParaRPr lang="ru-RU" sz="2800" kern="100" dirty="0">
              <a:effectLst/>
              <a:latin typeface="Aptos"/>
              <a:ea typeface="Malgun Gothic" panose="020B0503020000020004" pitchFamily="34" charset="-127"/>
              <a:cs typeface="Times New Roman" panose="02020603050405020304" pitchFamily="18" charset="0"/>
            </a:endParaRPr>
          </a:p>
        </p:txBody>
      </p:sp>
      <p:sp>
        <p:nvSpPr>
          <p:cNvPr id="19" name="Title 4">
            <a:extLst>
              <a:ext uri="{FF2B5EF4-FFF2-40B4-BE49-F238E27FC236}">
                <a16:creationId xmlns:a16="http://schemas.microsoft.com/office/drawing/2014/main" id="{5C86C8E5-B144-40C6-805E-24B8365CF4A1}"/>
              </a:ext>
            </a:extLst>
          </p:cNvPr>
          <p:cNvSpPr txBox="1">
            <a:spLocks/>
          </p:cNvSpPr>
          <p:nvPr/>
        </p:nvSpPr>
        <p:spPr>
          <a:xfrm>
            <a:off x="901147" y="344367"/>
            <a:ext cx="5247033" cy="397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5">
                    <a:lumMod val="75000"/>
                  </a:schemeClr>
                </a:solidFill>
              </a:rPr>
              <a:t> </a:t>
            </a:r>
            <a:r>
              <a:rPr lang="en-US" sz="4000" b="1" dirty="0">
                <a:solidFill>
                  <a:schemeClr val="accent5">
                    <a:lumMod val="75000"/>
                  </a:schemeClr>
                </a:solidFill>
              </a:rPr>
              <a:t>Results and discussion  </a:t>
            </a:r>
            <a:endParaRPr lang="en-GB" sz="4000" b="1" dirty="0">
              <a:solidFill>
                <a:schemeClr val="accent5">
                  <a:lumMod val="75000"/>
                </a:schemeClr>
              </a:solidFill>
            </a:endParaRPr>
          </a:p>
        </p:txBody>
      </p:sp>
      <p:sp>
        <p:nvSpPr>
          <p:cNvPr id="22" name="Rectangle 7">
            <a:extLst>
              <a:ext uri="{FF2B5EF4-FFF2-40B4-BE49-F238E27FC236}">
                <a16:creationId xmlns:a16="http://schemas.microsoft.com/office/drawing/2014/main" id="{D5979AB5-41BA-439B-B7B0-0C2CF7889C53}"/>
              </a:ext>
            </a:extLst>
          </p:cNvPr>
          <p:cNvSpPr>
            <a:spLocks noChangeArrowheads="1"/>
          </p:cNvSpPr>
          <p:nvPr/>
        </p:nvSpPr>
        <p:spPr bwMode="auto">
          <a:xfrm>
            <a:off x="9281795" y="1919202"/>
            <a:ext cx="5446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ko-KR" sz="1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en-US" altLang="ko-KR" sz="1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a:t>
            </a:r>
            <a:r>
              <a:rPr kumimoji="0" lang="ru-RU" altLang="ko-KR" sz="1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endParaRPr kumimoji="0" lang="ru-RU" altLang="ko-K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711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802A268D-2053-4928-B52B-3F092C3382C9}"/>
              </a:ext>
            </a:extLst>
          </p:cNvPr>
          <p:cNvSpPr txBox="1">
            <a:spLocks/>
          </p:cNvSpPr>
          <p:nvPr/>
        </p:nvSpPr>
        <p:spPr>
          <a:xfrm>
            <a:off x="8725616" y="150987"/>
            <a:ext cx="1185207" cy="707886"/>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400" b="1" dirty="0">
                <a:solidFill>
                  <a:srgbClr val="ECEDF1"/>
                </a:solidFill>
              </a:rPr>
              <a:t>Keynote Number </a:t>
            </a:r>
          </a:p>
          <a:p>
            <a:pPr algn="ctr">
              <a:spcAft>
                <a:spcPts val="0"/>
              </a:spcAft>
            </a:pPr>
            <a:r>
              <a:rPr lang="en-US" sz="1800" b="1" dirty="0">
                <a:solidFill>
                  <a:srgbClr val="ECEDF1"/>
                </a:solidFill>
              </a:rPr>
              <a:t>01</a:t>
            </a:r>
            <a:endParaRPr lang="en-GB" sz="1800" b="1" dirty="0">
              <a:solidFill>
                <a:srgbClr val="ECEDF1"/>
              </a:solidFill>
            </a:endParaRPr>
          </a:p>
        </p:txBody>
      </p:sp>
      <p:grpSp>
        <p:nvGrpSpPr>
          <p:cNvPr id="11" name="Group 10"/>
          <p:cNvGrpSpPr/>
          <p:nvPr/>
        </p:nvGrpSpPr>
        <p:grpSpPr>
          <a:xfrm>
            <a:off x="9241176" y="349"/>
            <a:ext cx="877990" cy="1012482"/>
            <a:chOff x="8653933" y="349"/>
            <a:chExt cx="1592510" cy="1012482"/>
          </a:xfrm>
          <a:solidFill>
            <a:srgbClr val="00B050"/>
          </a:solidFill>
        </p:grpSpPr>
        <p:sp>
          <p:nvSpPr>
            <p:cNvPr id="12"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pic>
        <p:nvPicPr>
          <p:cNvPr id="2052" name="Рисунок 13" descr="A graph of a function&#10;&#10;Description automatically generated">
            <a:extLst>
              <a:ext uri="{FF2B5EF4-FFF2-40B4-BE49-F238E27FC236}">
                <a16:creationId xmlns:a16="http://schemas.microsoft.com/office/drawing/2014/main" id="{ECCD2096-6146-4812-ACB1-6674DC4F1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974" y="1150594"/>
            <a:ext cx="3823501" cy="24581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9" descr="A graph of a function&#10;&#10;Description automatically generated">
            <a:extLst>
              <a:ext uri="{FF2B5EF4-FFF2-40B4-BE49-F238E27FC236}">
                <a16:creationId xmlns:a16="http://schemas.microsoft.com/office/drawing/2014/main" id="{E56B2993-D686-499D-8582-291D96ED3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730" y="1151725"/>
            <a:ext cx="3823501" cy="25328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Рисунок 17" descr="A graph of a function&#10;&#10;Description automatically generated">
            <a:extLst>
              <a:ext uri="{FF2B5EF4-FFF2-40B4-BE49-F238E27FC236}">
                <a16:creationId xmlns:a16="http://schemas.microsoft.com/office/drawing/2014/main" id="{800B62D5-A513-4ECA-BE33-6CB0E6CE6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2591" y="3575258"/>
            <a:ext cx="3785884" cy="2588842"/>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11" descr="A graph of a function&#10;&#10;Description automatically generated">
            <a:extLst>
              <a:ext uri="{FF2B5EF4-FFF2-40B4-BE49-F238E27FC236}">
                <a16:creationId xmlns:a16="http://schemas.microsoft.com/office/drawing/2014/main" id="{322EF266-7C94-4C01-AE27-BDA77C3C11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679" y="3577809"/>
            <a:ext cx="3966680" cy="25862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7A9C42AD-4473-43EE-88C7-F32A50C2FFC8}"/>
              </a:ext>
            </a:extLst>
          </p:cNvPr>
          <p:cNvSpPr>
            <a:spLocks noChangeArrowheads="1"/>
          </p:cNvSpPr>
          <p:nvPr/>
        </p:nvSpPr>
        <p:spPr bwMode="auto">
          <a:xfrm>
            <a:off x="596597" y="1382293"/>
            <a:ext cx="42473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3" name="Rectangle 6">
            <a:extLst>
              <a:ext uri="{FF2B5EF4-FFF2-40B4-BE49-F238E27FC236}">
                <a16:creationId xmlns:a16="http://schemas.microsoft.com/office/drawing/2014/main" id="{AEE6EC48-C697-4FF7-9D72-B59F375FE83E}"/>
              </a:ext>
            </a:extLst>
          </p:cNvPr>
          <p:cNvSpPr>
            <a:spLocks noChangeArrowheads="1"/>
          </p:cNvSpPr>
          <p:nvPr/>
        </p:nvSpPr>
        <p:spPr bwMode="auto">
          <a:xfrm>
            <a:off x="5261113" y="1474626"/>
            <a:ext cx="7553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en-US" altLang="ko-KR" sz="1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b)</a:t>
            </a:r>
            <a:r>
              <a:rPr kumimoji="0" lang="en-US" altLang="ko-KR" sz="1200" b="0" i="0" u="none" strike="noStrike" cap="none" normalizeH="0" baseline="0" dirty="0">
                <a:ln>
                  <a:noFill/>
                </a:ln>
                <a:solidFill>
                  <a:schemeClr val="tx1"/>
                </a:solidFill>
                <a:effectLst/>
                <a:latin typeface="Aptos" charset="0"/>
                <a:ea typeface="Malgun Gothic" panose="020B0503020000020004" pitchFamily="34" charset="-127"/>
                <a:cs typeface="Times New Roman" panose="02020603050405020304" pitchFamily="18"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4" name="Rectangle 7">
            <a:extLst>
              <a:ext uri="{FF2B5EF4-FFF2-40B4-BE49-F238E27FC236}">
                <a16:creationId xmlns:a16="http://schemas.microsoft.com/office/drawing/2014/main" id="{0FC5255A-6125-4928-9CED-6E2CAD930F2A}"/>
              </a:ext>
            </a:extLst>
          </p:cNvPr>
          <p:cNvSpPr>
            <a:spLocks noChangeArrowheads="1"/>
          </p:cNvSpPr>
          <p:nvPr/>
        </p:nvSpPr>
        <p:spPr bwMode="auto">
          <a:xfrm>
            <a:off x="463826" y="3869716"/>
            <a:ext cx="5830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a:t>
            </a:r>
            <a:r>
              <a:rPr kumimoji="0" lang="en-US" altLang="ko-KR" sz="1400" b="0" i="0" u="none" strike="noStrike" cap="none" normalizeH="0" baseline="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endParaRPr kumimoji="0" lang="en-US" altLang="ko-KR" sz="1800" b="0" i="0" u="none" strike="noStrike" cap="none" normalizeH="0" baseline="0">
              <a:ln>
                <a:noFill/>
              </a:ln>
              <a:solidFill>
                <a:schemeClr val="tx1"/>
              </a:solidFill>
              <a:effectLst/>
              <a:latin typeface="Arial" panose="020B0604020202020204" pitchFamily="34" charset="0"/>
            </a:endParaRPr>
          </a:p>
        </p:txBody>
      </p:sp>
      <p:sp>
        <p:nvSpPr>
          <p:cNvPr id="6" name="Rectangle 8">
            <a:extLst>
              <a:ext uri="{FF2B5EF4-FFF2-40B4-BE49-F238E27FC236}">
                <a16:creationId xmlns:a16="http://schemas.microsoft.com/office/drawing/2014/main" id="{20091AB5-E09A-444A-A398-3162F87B59A1}"/>
              </a:ext>
            </a:extLst>
          </p:cNvPr>
          <p:cNvSpPr>
            <a:spLocks noChangeArrowheads="1"/>
          </p:cNvSpPr>
          <p:nvPr/>
        </p:nvSpPr>
        <p:spPr bwMode="auto">
          <a:xfrm>
            <a:off x="5101246" y="3821216"/>
            <a:ext cx="7553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en-US" altLang="ko-KR" sz="1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g)</a:t>
            </a:r>
            <a:r>
              <a:rPr kumimoji="0" lang="en-US" altLang="ko-KR" sz="14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7" name="Rectangle 9">
            <a:extLst>
              <a:ext uri="{FF2B5EF4-FFF2-40B4-BE49-F238E27FC236}">
                <a16:creationId xmlns:a16="http://schemas.microsoft.com/office/drawing/2014/main" id="{287D3657-4983-4C54-9450-08ACBC1CBEB7}"/>
              </a:ext>
            </a:extLst>
          </p:cNvPr>
          <p:cNvSpPr>
            <a:spLocks noChangeArrowheads="1"/>
          </p:cNvSpPr>
          <p:nvPr/>
        </p:nvSpPr>
        <p:spPr bwMode="auto">
          <a:xfrm>
            <a:off x="477076" y="6167806"/>
            <a:ext cx="103234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Fig</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2.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Dependence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current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on</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diode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ideality</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factor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for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different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values</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series</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resistance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parallel</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shunt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resistance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(b),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photocurrent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(v),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and</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saturation</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current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(g).</a:t>
            </a:r>
            <a:r>
              <a:rPr kumimoji="0" lang="ru-RU" altLang="ko-KR" b="0" i="0" u="none" strike="noStrike" cap="none" normalizeH="0" baseline="0" dirty="0">
                <a:ln>
                  <a:noFill/>
                </a:ln>
                <a:solidFill>
                  <a:schemeClr val="tx1"/>
                </a:solidFill>
                <a:effectLst/>
              </a:rPr>
              <a:t> </a:t>
            </a:r>
            <a:endParaRPr kumimoji="0" lang="ru-RU" altLang="ko-KR" b="0" i="0" u="none" strike="noStrike" cap="none" normalizeH="0" baseline="0" dirty="0">
              <a:ln>
                <a:noFill/>
              </a:ln>
              <a:solidFill>
                <a:schemeClr val="tx1"/>
              </a:solidFill>
              <a:effectLst/>
              <a:latin typeface="Arial" panose="020B0604020202020204" pitchFamily="34" charset="0"/>
            </a:endParaRPr>
          </a:p>
        </p:txBody>
      </p:sp>
      <p:sp>
        <p:nvSpPr>
          <p:cNvPr id="18" name="Title 4">
            <a:extLst>
              <a:ext uri="{FF2B5EF4-FFF2-40B4-BE49-F238E27FC236}">
                <a16:creationId xmlns:a16="http://schemas.microsoft.com/office/drawing/2014/main" id="{96B5CF5A-BD02-4E88-A6F2-9FEA9F6AEC2C}"/>
              </a:ext>
            </a:extLst>
          </p:cNvPr>
          <p:cNvSpPr txBox="1">
            <a:spLocks/>
          </p:cNvSpPr>
          <p:nvPr/>
        </p:nvSpPr>
        <p:spPr>
          <a:xfrm>
            <a:off x="1934817" y="278105"/>
            <a:ext cx="5247033" cy="397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5">
                    <a:lumMod val="75000"/>
                  </a:schemeClr>
                </a:solidFill>
              </a:rPr>
              <a:t> </a:t>
            </a:r>
            <a:r>
              <a:rPr lang="en-US" sz="4000" b="1" dirty="0">
                <a:solidFill>
                  <a:schemeClr val="accent5">
                    <a:lumMod val="75000"/>
                  </a:schemeClr>
                </a:solidFill>
              </a:rPr>
              <a:t>Results and discussion  </a:t>
            </a:r>
            <a:endParaRPr lang="en-GB" sz="4000" b="1" dirty="0">
              <a:solidFill>
                <a:schemeClr val="accent5">
                  <a:lumMod val="75000"/>
                </a:schemeClr>
              </a:solidFill>
            </a:endParaRPr>
          </a:p>
        </p:txBody>
      </p:sp>
    </p:spTree>
    <p:extLst>
      <p:ext uri="{BB962C8B-B14F-4D97-AF65-F5344CB8AC3E}">
        <p14:creationId xmlns:p14="http://schemas.microsoft.com/office/powerpoint/2010/main" val="112436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8500" y="278105"/>
            <a:ext cx="5213350" cy="370558"/>
          </a:xfrm>
        </p:spPr>
        <p:txBody>
          <a:bodyPr>
            <a:normAutofit fontScale="90000"/>
          </a:bodyPr>
          <a:lstStyle/>
          <a:p>
            <a:r>
              <a:rPr lang="en-GB" b="1" dirty="0">
                <a:solidFill>
                  <a:schemeClr val="accent5">
                    <a:lumMod val="75000"/>
                  </a:schemeClr>
                </a:solidFill>
              </a:rPr>
              <a:t> </a:t>
            </a:r>
            <a:r>
              <a:rPr lang="en-US" b="1" dirty="0">
                <a:solidFill>
                  <a:schemeClr val="accent5">
                    <a:lumMod val="75000"/>
                  </a:schemeClr>
                </a:solidFill>
              </a:rPr>
              <a:t>Results and discussion  </a:t>
            </a:r>
            <a:endParaRPr lang="en-GB" b="1" dirty="0">
              <a:solidFill>
                <a:schemeClr val="accent5">
                  <a:lumMod val="75000"/>
                </a:schemeClr>
              </a:solidFill>
            </a:endParaRPr>
          </a:p>
        </p:txBody>
      </p:sp>
      <p:sp>
        <p:nvSpPr>
          <p:cNvPr id="9" name="Text Placeholder 6">
            <a:extLst>
              <a:ext uri="{FF2B5EF4-FFF2-40B4-BE49-F238E27FC236}">
                <a16:creationId xmlns:a16="http://schemas.microsoft.com/office/drawing/2014/main" id="{802A268D-2053-4928-B52B-3F092C3382C9}"/>
              </a:ext>
            </a:extLst>
          </p:cNvPr>
          <p:cNvSpPr txBox="1">
            <a:spLocks/>
          </p:cNvSpPr>
          <p:nvPr/>
        </p:nvSpPr>
        <p:spPr>
          <a:xfrm>
            <a:off x="8725616" y="150987"/>
            <a:ext cx="1185207" cy="707886"/>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400" b="1" dirty="0">
                <a:solidFill>
                  <a:srgbClr val="ECEDF1"/>
                </a:solidFill>
              </a:rPr>
              <a:t>Keynote Number </a:t>
            </a:r>
          </a:p>
          <a:p>
            <a:pPr algn="ctr">
              <a:spcAft>
                <a:spcPts val="0"/>
              </a:spcAft>
            </a:pPr>
            <a:r>
              <a:rPr lang="en-US" sz="1800" b="1" dirty="0">
                <a:solidFill>
                  <a:srgbClr val="ECEDF1"/>
                </a:solidFill>
              </a:rPr>
              <a:t>01</a:t>
            </a:r>
            <a:endParaRPr lang="en-GB" sz="1800" b="1" dirty="0">
              <a:solidFill>
                <a:srgbClr val="ECEDF1"/>
              </a:solidFill>
            </a:endParaRPr>
          </a:p>
        </p:txBody>
      </p:sp>
      <p:grpSp>
        <p:nvGrpSpPr>
          <p:cNvPr id="11" name="Group 10"/>
          <p:cNvGrpSpPr/>
          <p:nvPr/>
        </p:nvGrpSpPr>
        <p:grpSpPr>
          <a:xfrm>
            <a:off x="9241176" y="349"/>
            <a:ext cx="877990" cy="1012482"/>
            <a:chOff x="8653933" y="349"/>
            <a:chExt cx="1592510" cy="1012482"/>
          </a:xfrm>
          <a:solidFill>
            <a:srgbClr val="00B050"/>
          </a:solidFill>
        </p:grpSpPr>
        <p:sp>
          <p:nvSpPr>
            <p:cNvPr id="12"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pic>
        <p:nvPicPr>
          <p:cNvPr id="3077" name="Рисунок 27">
            <a:extLst>
              <a:ext uri="{FF2B5EF4-FFF2-40B4-BE49-F238E27FC236}">
                <a16:creationId xmlns:a16="http://schemas.microsoft.com/office/drawing/2014/main" id="{26FD46BE-0496-4B2C-8E85-B3EC1DBD6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099270"/>
            <a:ext cx="3862170" cy="26343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Рисунок 28">
            <a:extLst>
              <a:ext uri="{FF2B5EF4-FFF2-40B4-BE49-F238E27FC236}">
                <a16:creationId xmlns:a16="http://schemas.microsoft.com/office/drawing/2014/main" id="{1720DAC5-06A8-4CF8-9798-5E8D1210C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174" y="1080220"/>
            <a:ext cx="3685949" cy="2653410"/>
          </a:xfrm>
          <a:prstGeom prst="rect">
            <a:avLst/>
          </a:prstGeom>
          <a:noFill/>
          <a:extLst>
            <a:ext uri="{909E8E84-426E-40DD-AFC4-6F175D3DCCD1}">
              <a14:hiddenFill xmlns:a14="http://schemas.microsoft.com/office/drawing/2010/main">
                <a:solidFill>
                  <a:srgbClr val="FFFFFF"/>
                </a:solidFill>
              </a14:hiddenFill>
            </a:ext>
          </a:extLst>
        </p:spPr>
      </p:pic>
      <p:pic>
        <p:nvPicPr>
          <p:cNvPr id="3075" name="Рисунок 29">
            <a:extLst>
              <a:ext uri="{FF2B5EF4-FFF2-40B4-BE49-F238E27FC236}">
                <a16:creationId xmlns:a16="http://schemas.microsoft.com/office/drawing/2014/main" id="{4485C32D-2F89-441C-AB3D-E55D5BB51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573" y="1089652"/>
            <a:ext cx="3985123" cy="26439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Рисунок 30">
            <a:extLst>
              <a:ext uri="{FF2B5EF4-FFF2-40B4-BE49-F238E27FC236}">
                <a16:creationId xmlns:a16="http://schemas.microsoft.com/office/drawing/2014/main" id="{F697619D-DA5A-4373-8DCF-BCB358B0EA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786" y="3810831"/>
            <a:ext cx="3862171" cy="2653410"/>
          </a:xfrm>
          <a:prstGeom prst="rect">
            <a:avLst/>
          </a:prstGeom>
          <a:noFill/>
          <a:extLst>
            <a:ext uri="{909E8E84-426E-40DD-AFC4-6F175D3DCCD1}">
              <a14:hiddenFill xmlns:a14="http://schemas.microsoft.com/office/drawing/2010/main">
                <a:solidFill>
                  <a:srgbClr val="FFFFFF"/>
                </a:solidFill>
              </a14:hiddenFill>
            </a:ext>
          </a:extLst>
        </p:spPr>
      </p:pic>
      <p:pic>
        <p:nvPicPr>
          <p:cNvPr id="3073" name="Рисунок 31">
            <a:extLst>
              <a:ext uri="{FF2B5EF4-FFF2-40B4-BE49-F238E27FC236}">
                <a16:creationId xmlns:a16="http://schemas.microsoft.com/office/drawing/2014/main" id="{A1263EE8-FE23-45ED-891E-3C429B576B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2899" y="3800399"/>
            <a:ext cx="3547618" cy="26534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a:extLst>
              <a:ext uri="{FF2B5EF4-FFF2-40B4-BE49-F238E27FC236}">
                <a16:creationId xmlns:a16="http://schemas.microsoft.com/office/drawing/2014/main" id="{7D73603D-25D7-404C-8DA9-C1B1DB14F064}"/>
              </a:ext>
            </a:extLst>
          </p:cNvPr>
          <p:cNvSpPr>
            <a:spLocks noChangeArrowheads="1"/>
          </p:cNvSpPr>
          <p:nvPr/>
        </p:nvSpPr>
        <p:spPr bwMode="auto">
          <a:xfrm>
            <a:off x="1951137" y="2560813"/>
            <a:ext cx="42473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3" name="Rectangle 7">
            <a:extLst>
              <a:ext uri="{FF2B5EF4-FFF2-40B4-BE49-F238E27FC236}">
                <a16:creationId xmlns:a16="http://schemas.microsoft.com/office/drawing/2014/main" id="{0C25A8D9-9B7F-4956-BDB8-747AE6FDB8F6}"/>
              </a:ext>
            </a:extLst>
          </p:cNvPr>
          <p:cNvSpPr>
            <a:spLocks noChangeArrowheads="1"/>
          </p:cNvSpPr>
          <p:nvPr/>
        </p:nvSpPr>
        <p:spPr bwMode="auto">
          <a:xfrm>
            <a:off x="5317917" y="2544581"/>
            <a:ext cx="609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en-US" altLang="ko-KR" sz="1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b)</a:t>
            </a:r>
            <a:r>
              <a:rPr kumimoji="0" lang="en-US" altLang="ko-KR" sz="14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4" name="Rectangle 8">
            <a:extLst>
              <a:ext uri="{FF2B5EF4-FFF2-40B4-BE49-F238E27FC236}">
                <a16:creationId xmlns:a16="http://schemas.microsoft.com/office/drawing/2014/main" id="{216F83AF-D135-49A5-AAD6-A24DEF812599}"/>
              </a:ext>
            </a:extLst>
          </p:cNvPr>
          <p:cNvSpPr>
            <a:spLocks noChangeArrowheads="1"/>
          </p:cNvSpPr>
          <p:nvPr/>
        </p:nvSpPr>
        <p:spPr bwMode="auto">
          <a:xfrm>
            <a:off x="9167505" y="2560813"/>
            <a:ext cx="4247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en-US" altLang="ko-KR" sz="1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6" name="Rectangle 9">
            <a:extLst>
              <a:ext uri="{FF2B5EF4-FFF2-40B4-BE49-F238E27FC236}">
                <a16:creationId xmlns:a16="http://schemas.microsoft.com/office/drawing/2014/main" id="{FB5E8104-538E-4F7C-BC7A-884E40E3B9E8}"/>
              </a:ext>
            </a:extLst>
          </p:cNvPr>
          <p:cNvSpPr>
            <a:spLocks noChangeArrowheads="1"/>
          </p:cNvSpPr>
          <p:nvPr/>
        </p:nvSpPr>
        <p:spPr bwMode="auto">
          <a:xfrm>
            <a:off x="1526403" y="5213556"/>
            <a:ext cx="4247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g)</a:t>
            </a:r>
            <a:r>
              <a:rPr kumimoji="0" lang="en-US" altLang="ko-KR" sz="1400" b="0" i="0" u="none" strike="noStrike" cap="none" normalizeH="0" baseline="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endParaRPr kumimoji="0" lang="en-US" altLang="ko-KR" sz="1800" b="0" i="0" u="none" strike="noStrike" cap="none" normalizeH="0" baseline="0">
              <a:ln>
                <a:noFill/>
              </a:ln>
              <a:solidFill>
                <a:schemeClr val="tx1"/>
              </a:solidFill>
              <a:effectLst/>
              <a:latin typeface="Arial" panose="020B0604020202020204" pitchFamily="34" charset="0"/>
            </a:endParaRPr>
          </a:p>
        </p:txBody>
      </p:sp>
      <p:sp>
        <p:nvSpPr>
          <p:cNvPr id="7" name="Rectangle 10">
            <a:extLst>
              <a:ext uri="{FF2B5EF4-FFF2-40B4-BE49-F238E27FC236}">
                <a16:creationId xmlns:a16="http://schemas.microsoft.com/office/drawing/2014/main" id="{57340946-3D20-49C0-AEFE-E3950B5CB971}"/>
              </a:ext>
            </a:extLst>
          </p:cNvPr>
          <p:cNvSpPr>
            <a:spLocks noChangeArrowheads="1"/>
          </p:cNvSpPr>
          <p:nvPr/>
        </p:nvSpPr>
        <p:spPr bwMode="auto">
          <a:xfrm>
            <a:off x="5330341" y="5205436"/>
            <a:ext cx="3578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a:t>
            </a:r>
            <a:r>
              <a:rPr kumimoji="0" lang="en-US" altLang="ko-KR" sz="1400" b="0"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8" name="Rectangle 11">
            <a:extLst>
              <a:ext uri="{FF2B5EF4-FFF2-40B4-BE49-F238E27FC236}">
                <a16:creationId xmlns:a16="http://schemas.microsoft.com/office/drawing/2014/main" id="{24E6E6F2-56D3-4FC6-BD70-F46B00422E00}"/>
              </a:ext>
            </a:extLst>
          </p:cNvPr>
          <p:cNvSpPr>
            <a:spLocks noChangeArrowheads="1"/>
          </p:cNvSpPr>
          <p:nvPr/>
        </p:nvSpPr>
        <p:spPr bwMode="auto">
          <a:xfrm>
            <a:off x="7858539" y="4222712"/>
            <a:ext cx="418012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Fig</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3. I</a:t>
            </a:r>
            <a:r>
              <a:rPr kumimoji="0" lang="ru-RU" altLang="ko-KR" b="1" i="0" u="none" strike="noStrike" cap="none" normalizeH="0" baseline="0" dirty="0">
                <a:ln>
                  <a:noFill/>
                </a:ln>
                <a:solidFill>
                  <a:schemeClr val="tx1"/>
                </a:solidFill>
                <a:effectLst/>
                <a:latin typeface="Aptos"/>
                <a:ea typeface="Malgun Gothic" panose="020B0503020000020004" pitchFamily="34" charset="-127"/>
                <a:cs typeface="Times New Roman" panose="02020603050405020304" pitchFamily="18" charset="0"/>
              </a:rPr>
              <a: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characteristics</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solar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cell</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for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different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values</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diode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ideality</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factor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series</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resistance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(b),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parallel</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shunt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resistance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(v),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photocurrent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(g),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and</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saturation</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current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(d).</a:t>
            </a:r>
            <a:endParaRPr kumimoji="0" lang="ru-RU" altLang="ko-K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1521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802A268D-2053-4928-B52B-3F092C3382C9}"/>
              </a:ext>
            </a:extLst>
          </p:cNvPr>
          <p:cNvSpPr txBox="1">
            <a:spLocks/>
          </p:cNvSpPr>
          <p:nvPr/>
        </p:nvSpPr>
        <p:spPr>
          <a:xfrm>
            <a:off x="8725616" y="150987"/>
            <a:ext cx="1185207" cy="707886"/>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400" b="1" dirty="0">
                <a:solidFill>
                  <a:srgbClr val="ECEDF1"/>
                </a:solidFill>
              </a:rPr>
              <a:t>Keynote Number </a:t>
            </a:r>
          </a:p>
          <a:p>
            <a:pPr algn="ctr">
              <a:spcAft>
                <a:spcPts val="0"/>
              </a:spcAft>
            </a:pPr>
            <a:r>
              <a:rPr lang="en-US" sz="1800" b="1" dirty="0">
                <a:solidFill>
                  <a:srgbClr val="ECEDF1"/>
                </a:solidFill>
              </a:rPr>
              <a:t>01</a:t>
            </a:r>
            <a:endParaRPr lang="en-GB" sz="1800" b="1" dirty="0">
              <a:solidFill>
                <a:srgbClr val="ECEDF1"/>
              </a:solidFill>
            </a:endParaRPr>
          </a:p>
        </p:txBody>
      </p:sp>
      <p:grpSp>
        <p:nvGrpSpPr>
          <p:cNvPr id="11" name="Group 10"/>
          <p:cNvGrpSpPr/>
          <p:nvPr/>
        </p:nvGrpSpPr>
        <p:grpSpPr>
          <a:xfrm>
            <a:off x="9241176" y="349"/>
            <a:ext cx="877990" cy="1012482"/>
            <a:chOff x="8653933" y="349"/>
            <a:chExt cx="1592510" cy="1012482"/>
          </a:xfrm>
          <a:solidFill>
            <a:srgbClr val="00B050"/>
          </a:solidFill>
        </p:grpSpPr>
        <p:sp>
          <p:nvSpPr>
            <p:cNvPr id="12"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10" name="Title 4">
            <a:extLst>
              <a:ext uri="{FF2B5EF4-FFF2-40B4-BE49-F238E27FC236}">
                <a16:creationId xmlns:a16="http://schemas.microsoft.com/office/drawing/2014/main" id="{C657F5A1-4F5B-4C6E-AFCD-F4C196921D52}"/>
              </a:ext>
            </a:extLst>
          </p:cNvPr>
          <p:cNvSpPr txBox="1">
            <a:spLocks/>
          </p:cNvSpPr>
          <p:nvPr/>
        </p:nvSpPr>
        <p:spPr>
          <a:xfrm>
            <a:off x="1934817" y="278105"/>
            <a:ext cx="5247033" cy="397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5">
                    <a:lumMod val="75000"/>
                  </a:schemeClr>
                </a:solidFill>
              </a:rPr>
              <a:t> </a:t>
            </a:r>
            <a:r>
              <a:rPr lang="en-US" sz="4000" b="1" dirty="0">
                <a:solidFill>
                  <a:schemeClr val="accent5">
                    <a:lumMod val="75000"/>
                  </a:schemeClr>
                </a:solidFill>
              </a:rPr>
              <a:t>Results and discussion  </a:t>
            </a:r>
            <a:endParaRPr lang="en-GB" sz="4000" b="1" dirty="0">
              <a:solidFill>
                <a:schemeClr val="accent5">
                  <a:lumMod val="75000"/>
                </a:schemeClr>
              </a:solidFill>
            </a:endParaRPr>
          </a:p>
        </p:txBody>
      </p:sp>
      <p:sp>
        <p:nvSpPr>
          <p:cNvPr id="4" name="Прямоугольник 3">
            <a:extLst>
              <a:ext uri="{FF2B5EF4-FFF2-40B4-BE49-F238E27FC236}">
                <a16:creationId xmlns:a16="http://schemas.microsoft.com/office/drawing/2014/main" id="{25D007FF-E4EB-40F3-BD07-D879473077AD}"/>
              </a:ext>
            </a:extLst>
          </p:cNvPr>
          <p:cNvSpPr/>
          <p:nvPr/>
        </p:nvSpPr>
        <p:spPr>
          <a:xfrm>
            <a:off x="251791" y="1139568"/>
            <a:ext cx="8892209" cy="390684"/>
          </a:xfrm>
          <a:prstGeom prst="rect">
            <a:avLst/>
          </a:prstGeom>
        </p:spPr>
        <p:txBody>
          <a:bodyPr wrap="square">
            <a:spAutoFit/>
          </a:bodyPr>
          <a:lstStyle/>
          <a:p>
            <a:pPr>
              <a:lnSpc>
                <a:spcPct val="115000"/>
              </a:lnSpc>
              <a:spcAft>
                <a:spcPts val="0"/>
              </a:spcAft>
            </a:pPr>
            <a:r>
              <a:rPr lang="en-MY" b="1" kern="100" dirty="0">
                <a:solidFill>
                  <a:srgbClr val="153D63"/>
                </a:solidFill>
                <a:latin typeface="Times New Roman" panose="02020603050405020304" pitchFamily="18" charset="0"/>
                <a:ea typeface="Malgun Gothic" panose="020B0503020000020004" pitchFamily="34" charset="-127"/>
                <a:cs typeface="Times New Roman" panose="02020603050405020304" pitchFamily="18" charset="0"/>
              </a:rPr>
              <a:t>III.2 </a:t>
            </a:r>
            <a:r>
              <a:rPr lang="en-MY" b="1" kern="100" dirty="0" err="1">
                <a:solidFill>
                  <a:srgbClr val="153D63"/>
                </a:solidFill>
                <a:latin typeface="Times New Roman" panose="02020603050405020304" pitchFamily="18" charset="0"/>
                <a:ea typeface="Malgun Gothic" panose="020B0503020000020004" pitchFamily="34" charset="-127"/>
                <a:cs typeface="Times New Roman" panose="02020603050405020304" pitchFamily="18" charset="0"/>
              </a:rPr>
              <a:t>Modeling</a:t>
            </a:r>
            <a:r>
              <a:rPr lang="en-MY" b="1" kern="100" dirty="0">
                <a:solidFill>
                  <a:srgbClr val="153D63"/>
                </a:solidFill>
                <a:latin typeface="Times New Roman" panose="02020603050405020304" pitchFamily="18" charset="0"/>
                <a:ea typeface="Malgun Gothic" panose="020B0503020000020004" pitchFamily="34" charset="-127"/>
                <a:cs typeface="Times New Roman" panose="02020603050405020304" pitchFamily="18" charset="0"/>
              </a:rPr>
              <a:t> and Analysis of Solar Cell Characteristics Using Python</a:t>
            </a:r>
            <a:endParaRPr lang="ru-RU" sz="2800" kern="100" dirty="0">
              <a:effectLst/>
              <a:latin typeface="Aptos"/>
              <a:ea typeface="Malgun Gothic" panose="020B0503020000020004" pitchFamily="34" charset="-127"/>
              <a:cs typeface="Times New Roman" panose="02020603050405020304" pitchFamily="18" charset="0"/>
            </a:endParaRPr>
          </a:p>
        </p:txBody>
      </p:sp>
      <p:sp>
        <p:nvSpPr>
          <p:cNvPr id="5" name="Rectangle 2">
            <a:extLst>
              <a:ext uri="{FF2B5EF4-FFF2-40B4-BE49-F238E27FC236}">
                <a16:creationId xmlns:a16="http://schemas.microsoft.com/office/drawing/2014/main" id="{F10B1E03-E569-4AD1-BA02-FAB81331080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169" name="Рисунок 1" descr="A graph of different colors and shapes&#10;&#10;Description automatically generated with medium confidence">
            <a:extLst>
              <a:ext uri="{FF2B5EF4-FFF2-40B4-BE49-F238E27FC236}">
                <a16:creationId xmlns:a16="http://schemas.microsoft.com/office/drawing/2014/main" id="{A2035B89-954E-43BC-AF29-EEF9C3727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84480"/>
            <a:ext cx="10774017" cy="44360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5E4D1277-4B51-42EE-AA7B-EC31204FED6F}"/>
              </a:ext>
            </a:extLst>
          </p:cNvPr>
          <p:cNvSpPr>
            <a:spLocks noChangeArrowheads="1"/>
          </p:cNvSpPr>
          <p:nvPr/>
        </p:nvSpPr>
        <p:spPr bwMode="auto">
          <a:xfrm>
            <a:off x="251791" y="6259146"/>
            <a:ext cx="113571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Fig</a:t>
            </a:r>
            <a:r>
              <a:rPr kumimoji="0" lang="en-US"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4. I</a:t>
            </a:r>
            <a:r>
              <a:rPr kumimoji="0" lang="ru-RU" altLang="ko-KR" b="1" i="0" u="none" strike="noStrike" cap="none" normalizeH="0" baseline="0" dirty="0">
                <a:ln>
                  <a:noFill/>
                </a:ln>
                <a:solidFill>
                  <a:schemeClr val="tx1"/>
                </a:solidFill>
                <a:effectLst/>
                <a:latin typeface="Aptos"/>
                <a:ea typeface="Malgun Gothic" panose="020B0503020000020004" pitchFamily="34" charset="-127"/>
                <a:cs typeface="Times New Roman" panose="02020603050405020304" pitchFamily="18" charset="0"/>
              </a:rPr>
              <a: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and</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P</a:t>
            </a:r>
            <a:r>
              <a:rPr kumimoji="0" lang="ru-RU" altLang="ko-KR" b="1" i="0" u="none" strike="noStrike" cap="none" normalizeH="0" baseline="0" dirty="0">
                <a:ln>
                  <a:noFill/>
                </a:ln>
                <a:solidFill>
                  <a:schemeClr val="tx1"/>
                </a:solidFill>
                <a:effectLst/>
                <a:latin typeface="Aptos"/>
                <a:ea typeface="Malgun Gothic" panose="020B0503020000020004" pitchFamily="34" charset="-127"/>
                <a:cs typeface="Times New Roman" panose="02020603050405020304" pitchFamily="18" charset="0"/>
              </a:rPr>
              <a: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characteristics</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solar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cell</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for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different</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values</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non-ideality</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ko-KR"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factor</a:t>
            </a:r>
            <a:r>
              <a:rPr kumimoji="0" lang="ru-RU" altLang="ko-KR"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kumimoji="0" lang="ru-RU" altLang="ko-K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046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9241176" y="349"/>
            <a:ext cx="877990" cy="1012482"/>
            <a:chOff x="8653933" y="349"/>
            <a:chExt cx="1592510" cy="1012482"/>
          </a:xfrm>
          <a:solidFill>
            <a:srgbClr val="00B050"/>
          </a:solidFill>
        </p:grpSpPr>
        <p:sp>
          <p:nvSpPr>
            <p:cNvPr id="5" name="Rectangle 3">
              <a:extLst>
                <a:ext uri="{FF2B5EF4-FFF2-40B4-BE49-F238E27FC236}">
                  <a16:creationId xmlns:a16="http://schemas.microsoft.com/office/drawing/2014/main" id="{45FE76FA-C202-4C0B-BA03-E39B9FBDC658}"/>
                </a:ext>
              </a:extLst>
            </p:cNvPr>
            <p:cNvSpPr/>
            <p:nvPr/>
          </p:nvSpPr>
          <p:spPr>
            <a:xfrm>
              <a:off x="8653933" y="349"/>
              <a:ext cx="1592510" cy="1012482"/>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lumMod val="25000"/>
              </a:schemeClr>
            </a:solidFill>
            <a:ln w="6350">
              <a:solidFill>
                <a:schemeClr val="accent4">
                  <a:lumMod val="10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6" name="Text Placeholder 6">
              <a:extLst>
                <a:ext uri="{FF2B5EF4-FFF2-40B4-BE49-F238E27FC236}">
                  <a16:creationId xmlns:a16="http://schemas.microsoft.com/office/drawing/2014/main" id="{802A268D-2053-4928-B52B-3F092C3382C9}"/>
                </a:ext>
              </a:extLst>
            </p:cNvPr>
            <p:cNvSpPr txBox="1">
              <a:spLocks/>
            </p:cNvSpPr>
            <p:nvPr/>
          </p:nvSpPr>
          <p:spPr>
            <a:xfrm>
              <a:off x="8685423" y="301554"/>
              <a:ext cx="1425166" cy="276999"/>
            </a:xfrm>
            <a:prstGeom prst="rect">
              <a:avLst/>
            </a:prstGeom>
            <a:solidFill>
              <a:schemeClr val="accent4">
                <a:lumMod val="25000"/>
              </a:schemeClr>
            </a:solidFill>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1800" b="1" dirty="0">
                  <a:solidFill>
                    <a:srgbClr val="ECEDF1"/>
                  </a:solidFill>
                </a:rPr>
                <a:t>Plenary</a:t>
              </a:r>
              <a:endParaRPr lang="en-GB" sz="1800" b="1" dirty="0">
                <a:solidFill>
                  <a:srgbClr val="ECEDF1"/>
                </a:solidFill>
              </a:endParaRPr>
            </a:p>
          </p:txBody>
        </p:sp>
      </p:grpSp>
      <p:sp>
        <p:nvSpPr>
          <p:cNvPr id="8" name="Title 4">
            <a:extLst>
              <a:ext uri="{FF2B5EF4-FFF2-40B4-BE49-F238E27FC236}">
                <a16:creationId xmlns:a16="http://schemas.microsoft.com/office/drawing/2014/main" id="{26BA02B0-3D29-4FD9-AB69-B4E7AF287339}"/>
              </a:ext>
            </a:extLst>
          </p:cNvPr>
          <p:cNvSpPr txBox="1">
            <a:spLocks/>
          </p:cNvSpPr>
          <p:nvPr/>
        </p:nvSpPr>
        <p:spPr>
          <a:xfrm>
            <a:off x="1934817" y="278105"/>
            <a:ext cx="5247033" cy="397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5">
                    <a:lumMod val="75000"/>
                  </a:schemeClr>
                </a:solidFill>
              </a:rPr>
              <a:t> </a:t>
            </a:r>
            <a:r>
              <a:rPr lang="en-US" sz="4000" b="1" dirty="0">
                <a:solidFill>
                  <a:schemeClr val="accent5">
                    <a:lumMod val="75000"/>
                  </a:schemeClr>
                </a:solidFill>
              </a:rPr>
              <a:t>Results and discussion  </a:t>
            </a:r>
            <a:endParaRPr lang="en-GB" sz="4000" b="1" dirty="0">
              <a:solidFill>
                <a:schemeClr val="accent5">
                  <a:lumMod val="75000"/>
                </a:schemeClr>
              </a:solidFill>
            </a:endParaRPr>
          </a:p>
        </p:txBody>
      </p:sp>
      <p:pic>
        <p:nvPicPr>
          <p:cNvPr id="6147" name="Рисунок 12" descr="A graph with a red line&#10;&#10;Description automatically generated">
            <a:extLst>
              <a:ext uri="{FF2B5EF4-FFF2-40B4-BE49-F238E27FC236}">
                <a16:creationId xmlns:a16="http://schemas.microsoft.com/office/drawing/2014/main" id="{98311DA8-8E76-4EEA-A4A5-DC2DF32C1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5" y="1167019"/>
            <a:ext cx="4304343" cy="25969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Рисунок 14">
            <a:extLst>
              <a:ext uri="{FF2B5EF4-FFF2-40B4-BE49-F238E27FC236}">
                <a16:creationId xmlns:a16="http://schemas.microsoft.com/office/drawing/2014/main" id="{482554BE-6599-40D0-9E5A-FD7156EB2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082" y="1189212"/>
            <a:ext cx="4441273" cy="2601245"/>
          </a:xfrm>
          <a:prstGeom prst="rect">
            <a:avLst/>
          </a:prstGeom>
          <a:noFill/>
          <a:extLst>
            <a:ext uri="{909E8E84-426E-40DD-AFC4-6F175D3DCCD1}">
              <a14:hiddenFill xmlns:a14="http://schemas.microsoft.com/office/drawing/2010/main">
                <a:solidFill>
                  <a:srgbClr val="FFFFFF"/>
                </a:solidFill>
              </a14:hiddenFill>
            </a:ext>
          </a:extLst>
        </p:spPr>
      </p:pic>
      <p:pic>
        <p:nvPicPr>
          <p:cNvPr id="6145" name="Рисунок 16" descr="A graph with red lines&#10;&#10;Description automatically generated">
            <a:extLst>
              <a:ext uri="{FF2B5EF4-FFF2-40B4-BE49-F238E27FC236}">
                <a16:creationId xmlns:a16="http://schemas.microsoft.com/office/drawing/2014/main" id="{E4CD2342-D0D0-4693-B746-A19D9384E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695" y="3638519"/>
            <a:ext cx="4304343" cy="26005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7E8B03D8-904F-4FD4-9A1E-01E6389938F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5">
            <a:extLst>
              <a:ext uri="{FF2B5EF4-FFF2-40B4-BE49-F238E27FC236}">
                <a16:creationId xmlns:a16="http://schemas.microsoft.com/office/drawing/2014/main" id="{1C347AB4-499B-4B69-81CD-310E9DC3AA00}"/>
              </a:ext>
            </a:extLst>
          </p:cNvPr>
          <p:cNvSpPr>
            <a:spLocks noChangeArrowheads="1"/>
          </p:cNvSpPr>
          <p:nvPr/>
        </p:nvSpPr>
        <p:spPr bwMode="auto">
          <a:xfrm>
            <a:off x="0" y="37639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6">
            <a:extLst>
              <a:ext uri="{FF2B5EF4-FFF2-40B4-BE49-F238E27FC236}">
                <a16:creationId xmlns:a16="http://schemas.microsoft.com/office/drawing/2014/main" id="{D353C203-E7E5-4DD1-88A7-137D6229FA61}"/>
              </a:ext>
            </a:extLst>
          </p:cNvPr>
          <p:cNvSpPr>
            <a:spLocks noChangeArrowheads="1"/>
          </p:cNvSpPr>
          <p:nvPr/>
        </p:nvSpPr>
        <p:spPr bwMode="auto">
          <a:xfrm>
            <a:off x="318052" y="6125017"/>
            <a:ext cx="115558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Fig</a:t>
            </a:r>
            <a:r>
              <a:rPr kumimoji="0" lang="en-US"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5.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Dependence</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maximum</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power</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and</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Isc</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and</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Voc</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characteristics</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maximum</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power</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point</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of</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monocrystalline</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silicon</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solar</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cell</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on</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the</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diode</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non-ideality</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 </a:t>
            </a:r>
            <a:r>
              <a:rPr kumimoji="0" lang="ru-RU" altLang="ru-RU" b="1" i="0" u="none" strike="noStrike" cap="none" normalizeH="0" baseline="0" dirty="0" err="1">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factor</a:t>
            </a:r>
            <a:r>
              <a:rPr kumimoji="0" lang="ru-RU" altLang="ru-RU" b="1" i="0" u="none" strike="noStrike" cap="none" normalizeH="0" baseline="0" dirty="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kumimoji="0" lang="ru-RU" altLang="ru-RU"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492396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1551</Words>
  <Application>Microsoft Office PowerPoint</Application>
  <PresentationFormat>Широкоэкранный</PresentationFormat>
  <Paragraphs>140</Paragraphs>
  <Slides>17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17</vt:i4>
      </vt:variant>
    </vt:vector>
  </HeadingPairs>
  <TitlesOfParts>
    <vt:vector size="26" baseType="lpstr">
      <vt:lpstr>Aptos</vt:lpstr>
      <vt:lpstr>Arial</vt:lpstr>
      <vt:lpstr>Calibri</vt:lpstr>
      <vt:lpstr>Calibri Light</vt:lpstr>
      <vt:lpstr>Cambria</vt:lpstr>
      <vt:lpstr>Cambria Math</vt:lpstr>
      <vt:lpstr>Times New Roman</vt:lpstr>
      <vt:lpstr>Wingdings 3</vt:lpstr>
      <vt:lpstr>Тема Office</vt:lpstr>
      <vt:lpstr>SYNERGISTIC FORMATION OF OUTPUT PHOTOVOLTAIC CHARACTERISTICS OF POLYCRYSTALLINE SILICON STRUCTURES UNDER CONDITIONS OF HIGH SOLAR RADIATION  Rayimjon Aliev (1), M. Alinazarova (2), D. Khonbutaeva (3) Andijan State University, 129 University str.,  Andijan, Uzbekistan, 170100 phone: (99890) 216-72-60,  e-mail: alievuz@yahoo.com </vt:lpstr>
      <vt:lpstr> Content  </vt:lpstr>
      <vt:lpstr> Content  </vt:lpstr>
      <vt:lpstr> Research method  </vt:lpstr>
      <vt:lpstr>Презентация PowerPoint</vt:lpstr>
      <vt:lpstr>Презентация PowerPoint</vt:lpstr>
      <vt:lpstr> Results and discussion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ДВУХСТОРОННЕ-ЧУВСТВИТЕЛЬНЫЕ ФОТОВОЛЬТАИЧЕСКИЕ ГЕТЕРОСТРУКТУРЫ НА ОСНОВЕ ПЕРОВСКИТА</dc:title>
  <dc:creator>User</dc:creator>
  <cp:lastModifiedBy>Rayimjon</cp:lastModifiedBy>
  <cp:revision>56</cp:revision>
  <dcterms:created xsi:type="dcterms:W3CDTF">2024-09-17T09:44:29Z</dcterms:created>
  <dcterms:modified xsi:type="dcterms:W3CDTF">2026-05-13T08:18:05Z</dcterms:modified>
</cp:coreProperties>
</file>