
<file path=[Content_Types].xml><?xml version="1.0" encoding="utf-8"?>
<Types xmlns="http://schemas.openxmlformats.org/package/2006/content-types"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2.xml" ContentType="application/vnd.openxmlformats-officedocument.drawingml.chart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83" d="100"/>
          <a:sy n="83" d="100"/>
        </p:scale>
        <p:origin x="28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1"/>
  <c:style val="2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СЕС</c:v>
                </c:pt>
              </c:strCache>
            </c:strRef>
          </c:tx>
          <c:spPr>
            <a:ln w="25400" cap="flat">
              <a:solidFill>
                <a:srgbClr val="F2A33A"/>
              </a:solidFill>
              <a:prstDash val="solid"/>
              <a:round/>
            </a:ln>
            <a:effectLst/>
          </c:spPr>
          <c:marker>
            <c:symbol val="circle"/>
            <c:size val="6"/>
            <c:spPr>
              <a:solidFill>
                <a:srgbClr val="F2A33A"/>
              </a:solidFill>
              <a:ln w="9525" cap="flat">
                <a:solidFill>
                  <a:srgbClr val="F2A33A"/>
                </a:solidFill>
                <a:prstDash val="solid"/>
                <a:round/>
              </a:ln>
              <a:effectLst/>
            </c:spPr>
          </c:marker>
          <c:cat>
            <c:strRef>
              <c:f>Sheet1!$A$2:$A$25</c:f>
              <c:strCache>
                <c:ptCount val="24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</c:strCache>
            </c:strRef>
          </c:cat>
          <c:val>
            <c:numRef>
              <c:f>Sheet1!$B$2:$B$25</c:f>
              <c:numCache>
                <c:formatCode>General</c:formatCode>
                <c:ptCount val="2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10</c:v>
                </c:pt>
                <c:pt idx="7">
                  <c:v>25</c:v>
                </c:pt>
                <c:pt idx="8">
                  <c:v>45</c:v>
                </c:pt>
                <c:pt idx="9">
                  <c:v>65</c:v>
                </c:pt>
                <c:pt idx="10">
                  <c:v>78</c:v>
                </c:pt>
                <c:pt idx="11">
                  <c:v>85</c:v>
                </c:pt>
                <c:pt idx="12">
                  <c:v>88</c:v>
                </c:pt>
                <c:pt idx="13">
                  <c:v>84</c:v>
                </c:pt>
                <c:pt idx="14">
                  <c:v>75</c:v>
                </c:pt>
                <c:pt idx="15">
                  <c:v>58</c:v>
                </c:pt>
                <c:pt idx="16">
                  <c:v>38</c:v>
                </c:pt>
                <c:pt idx="17">
                  <c:v>15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0FA-4452-948F-9E0154F7E8D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ВЕС</c:v>
                </c:pt>
              </c:strCache>
            </c:strRef>
          </c:tx>
          <c:spPr>
            <a:ln w="25400" cap="flat">
              <a:solidFill>
                <a:srgbClr val="2B7BBB"/>
              </a:solidFill>
              <a:prstDash val="solid"/>
              <a:round/>
            </a:ln>
            <a:effectLst/>
          </c:spPr>
          <c:marker>
            <c:symbol val="circle"/>
            <c:size val="6"/>
            <c:spPr>
              <a:solidFill>
                <a:srgbClr val="2B7BBB"/>
              </a:solidFill>
              <a:ln w="9525" cap="flat">
                <a:solidFill>
                  <a:srgbClr val="2B7BBB"/>
                </a:solidFill>
                <a:prstDash val="solid"/>
                <a:round/>
              </a:ln>
              <a:effectLst/>
            </c:spPr>
          </c:marker>
          <c:cat>
            <c:strRef>
              <c:f>Sheet1!$A$2:$A$25</c:f>
              <c:strCache>
                <c:ptCount val="24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</c:strCache>
            </c:strRef>
          </c:cat>
          <c:val>
            <c:numRef>
              <c:f>Sheet1!$C$2:$C$25</c:f>
              <c:numCache>
                <c:formatCode>General</c:formatCode>
                <c:ptCount val="24"/>
                <c:pt idx="0">
                  <c:v>42</c:v>
                </c:pt>
                <c:pt idx="1">
                  <c:v>45</c:v>
                </c:pt>
                <c:pt idx="2">
                  <c:v>48</c:v>
                </c:pt>
                <c:pt idx="3">
                  <c:v>50</c:v>
                </c:pt>
                <c:pt idx="4">
                  <c:v>47</c:v>
                </c:pt>
                <c:pt idx="5">
                  <c:v>43</c:v>
                </c:pt>
                <c:pt idx="6">
                  <c:v>38</c:v>
                </c:pt>
                <c:pt idx="7">
                  <c:v>34</c:v>
                </c:pt>
                <c:pt idx="8">
                  <c:v>30</c:v>
                </c:pt>
                <c:pt idx="9">
                  <c:v>26</c:v>
                </c:pt>
                <c:pt idx="10">
                  <c:v>24</c:v>
                </c:pt>
                <c:pt idx="11">
                  <c:v>22</c:v>
                </c:pt>
                <c:pt idx="12">
                  <c:v>24</c:v>
                </c:pt>
                <c:pt idx="13">
                  <c:v>28</c:v>
                </c:pt>
                <c:pt idx="14">
                  <c:v>32</c:v>
                </c:pt>
                <c:pt idx="15">
                  <c:v>36</c:v>
                </c:pt>
                <c:pt idx="16">
                  <c:v>40</c:v>
                </c:pt>
                <c:pt idx="17">
                  <c:v>45</c:v>
                </c:pt>
                <c:pt idx="18">
                  <c:v>49</c:v>
                </c:pt>
                <c:pt idx="19">
                  <c:v>52</c:v>
                </c:pt>
                <c:pt idx="20">
                  <c:v>54</c:v>
                </c:pt>
                <c:pt idx="21">
                  <c:v>52</c:v>
                </c:pt>
                <c:pt idx="22">
                  <c:v>49</c:v>
                </c:pt>
                <c:pt idx="23">
                  <c:v>46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0FA-4452-948F-9E0154F7E8D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Ліміт PoI</c:v>
                </c:pt>
              </c:strCache>
            </c:strRef>
          </c:tx>
          <c:spPr>
            <a:ln w="25400" cap="flat">
              <a:solidFill>
                <a:srgbClr val="D9534F"/>
              </a:solidFill>
              <a:prstDash val="solid"/>
              <a:round/>
            </a:ln>
            <a:effectLst/>
          </c:spPr>
          <c:marker>
            <c:symbol val="circle"/>
            <c:size val="6"/>
            <c:spPr>
              <a:solidFill>
                <a:srgbClr val="D9534F"/>
              </a:solidFill>
              <a:ln w="9525" cap="flat">
                <a:solidFill>
                  <a:srgbClr val="D9534F"/>
                </a:solidFill>
                <a:prstDash val="solid"/>
                <a:round/>
              </a:ln>
              <a:effectLst/>
            </c:spPr>
          </c:marker>
          <c:cat>
            <c:strRef>
              <c:f>Sheet1!$A$2:$A$25</c:f>
              <c:strCache>
                <c:ptCount val="24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</c:strCache>
            </c:strRef>
          </c:cat>
          <c:val>
            <c:numRef>
              <c:f>Sheet1!$D$2:$D$25</c:f>
              <c:numCache>
                <c:formatCode>General</c:formatCode>
                <c:ptCount val="24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100</c:v>
                </c:pt>
                <c:pt idx="5">
                  <c:v>100</c:v>
                </c:pt>
                <c:pt idx="6">
                  <c:v>100</c:v>
                </c:pt>
                <c:pt idx="7">
                  <c:v>100</c:v>
                </c:pt>
                <c:pt idx="8">
                  <c:v>100</c:v>
                </c:pt>
                <c:pt idx="9">
                  <c:v>100</c:v>
                </c:pt>
                <c:pt idx="10">
                  <c:v>100</c:v>
                </c:pt>
                <c:pt idx="11">
                  <c:v>100</c:v>
                </c:pt>
                <c:pt idx="12">
                  <c:v>100</c:v>
                </c:pt>
                <c:pt idx="13">
                  <c:v>100</c:v>
                </c:pt>
                <c:pt idx="14">
                  <c:v>100</c:v>
                </c:pt>
                <c:pt idx="15">
                  <c:v>100</c:v>
                </c:pt>
                <c:pt idx="16">
                  <c:v>100</c:v>
                </c:pt>
                <c:pt idx="17">
                  <c:v>100</c:v>
                </c:pt>
                <c:pt idx="18">
                  <c:v>100</c:v>
                </c:pt>
                <c:pt idx="19">
                  <c:v>100</c:v>
                </c:pt>
                <c:pt idx="20">
                  <c:v>100</c:v>
                </c:pt>
                <c:pt idx="21">
                  <c:v>100</c:v>
                </c:pt>
                <c:pt idx="22">
                  <c:v>100</c:v>
                </c:pt>
                <c:pt idx="23">
                  <c:v>100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E0FA-4452-948F-9E0154F7E8D9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УЗЕ: +розряд / -заряд</c:v>
                </c:pt>
              </c:strCache>
            </c:strRef>
          </c:tx>
          <c:spPr>
            <a:ln w="25400" cap="flat">
              <a:solidFill>
                <a:srgbClr val="3BAA8C"/>
              </a:solidFill>
              <a:prstDash val="solid"/>
              <a:round/>
            </a:ln>
            <a:effectLst/>
          </c:spPr>
          <c:marker>
            <c:symbol val="circle"/>
            <c:size val="6"/>
            <c:spPr>
              <a:solidFill>
                <a:srgbClr val="3BAA8C"/>
              </a:solidFill>
              <a:ln w="9525" cap="flat">
                <a:solidFill>
                  <a:srgbClr val="3BAA8C"/>
                </a:solidFill>
                <a:prstDash val="solid"/>
                <a:round/>
              </a:ln>
              <a:effectLst/>
            </c:spPr>
          </c:marker>
          <c:cat>
            <c:strRef>
              <c:f>Sheet1!$A$2:$A$25</c:f>
              <c:strCache>
                <c:ptCount val="24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</c:strCache>
            </c:strRef>
          </c:cat>
          <c:val>
            <c:numRef>
              <c:f>Sheet1!$E$2:$E$25</c:f>
              <c:numCache>
                <c:formatCode>General</c:formatCode>
                <c:ptCount val="2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-10</c:v>
                </c:pt>
                <c:pt idx="9">
                  <c:v>-25</c:v>
                </c:pt>
                <c:pt idx="10">
                  <c:v>-35</c:v>
                </c:pt>
                <c:pt idx="11">
                  <c:v>-42</c:v>
                </c:pt>
                <c:pt idx="12">
                  <c:v>-45</c:v>
                </c:pt>
                <c:pt idx="13">
                  <c:v>-38</c:v>
                </c:pt>
                <c:pt idx="14">
                  <c:v>-22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40</c:v>
                </c:pt>
                <c:pt idx="19">
                  <c:v>40</c:v>
                </c:pt>
                <c:pt idx="20">
                  <c:v>40</c:v>
                </c:pt>
                <c:pt idx="21">
                  <c:v>40</c:v>
                </c:pt>
                <c:pt idx="22">
                  <c:v>40</c:v>
                </c:pt>
                <c:pt idx="23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E0FA-4452-948F-9E0154F7E8D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4734554"/>
        <c:axId val="2094734552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000000"/>
                </a:solidFill>
                <a:latin typeface="Aptos"/>
              </a:defRPr>
            </a:pPr>
            <a:endParaRPr lang="ru-UA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120"/>
          <c:min val="-50"/>
        </c:scaling>
        <c:delete val="0"/>
        <c:axPos val="l"/>
        <c:majorGridlines>
          <c:spPr>
            <a:ln w="12700" cap="flat">
              <a:solidFill>
                <a:srgbClr val="E6EDF4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000000"/>
                </a:solidFill>
                <a:latin typeface="Aptos"/>
              </a:defRPr>
            </a:pPr>
            <a:endParaRPr lang="ru-UA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latin typeface="Aptos"/>
              <a:cs typeface="Aptos"/>
            </a:defRPr>
          </a:pPr>
          <a:endParaRPr lang="ru-UA"/>
        </a:p>
      </c:txPr>
    </c:legend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Корисний відпуск, % до бази</c:v>
                </c:pt>
              </c:strCache>
            </c:strRef>
          </c:tx>
          <c:spPr>
            <a:solidFill>
              <a:srgbClr val="3BAA8C"/>
            </a:solidFill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endParaRPr lang="ru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Без УЗЕ</c:v>
                </c:pt>
                <c:pt idx="1">
                  <c:v>УЗЕ 2 год</c:v>
                </c:pt>
                <c:pt idx="2">
                  <c:v>УЗЕ 4 год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100</c:v>
                </c:pt>
                <c:pt idx="1">
                  <c:v>108</c:v>
                </c:pt>
                <c:pt idx="2">
                  <c:v>111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860-4D3B-8C0F-AD7FF385F92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Залишковий curtailment, %</c:v>
                </c:pt>
              </c:strCache>
            </c:strRef>
          </c:tx>
          <c:spPr>
            <a:solidFill>
              <a:srgbClr val="D9534F"/>
            </a:solidFill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endParaRPr lang="ru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Без УЗЕ</c:v>
                </c:pt>
                <c:pt idx="1">
                  <c:v>УЗЕ 2 год</c:v>
                </c:pt>
                <c:pt idx="2">
                  <c:v>УЗЕ 4 год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100</c:v>
                </c:pt>
                <c:pt idx="1">
                  <c:v>52</c:v>
                </c:pt>
                <c:pt idx="2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860-4D3B-8C0F-AD7FF385F92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000000"/>
                </a:solidFill>
                <a:latin typeface="Aptos"/>
              </a:defRPr>
            </a:pPr>
            <a:endParaRPr lang="ru-UA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120"/>
          <c:min val="0"/>
        </c:scaling>
        <c:delete val="0"/>
        <c:axPos val="l"/>
        <c:majorGridlines>
          <c:spPr>
            <a:ln w="12700" cap="flat">
              <a:solidFill>
                <a:srgbClr val="E6EDF4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ptos"/>
              </a:defRPr>
            </a:pPr>
            <a:endParaRPr lang="ru-UA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latin typeface="Aptos"/>
              <a:cs typeface="Aptos"/>
            </a:defRPr>
          </a:pPr>
          <a:endParaRPr lang="ru-UA"/>
        </a:p>
      </c:txPr>
    </c:legend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415235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Вступ: коротко представити тему. Акцент: робота не про окремий BESS, а про методику вибору його параметрів у складі гібридної СЕС–ВЕС з урахуванням обмежень мережі та ринкових сигналів.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Завершити п’ятьма висновками. Головна думка: BESS потрібно оптимізувати як частину системи СЕС–ВЕС–мережа–ринок–EMS, а не вибирати за умовною тривалістю розряду.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Пояснення актуальності: СЕС і ВЕС мають змінний профіль генерації. Гібридизація частково згладжує графік, але не усуває перевищення ліміту в точці приєднання. Тому накопичувач і система керування мають розглядатись як складові інтеграції НВДЕ.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На цьому слайді важливо підкреслити: задача не в тому, щоб поставити максимально великий BESS. Занадто малий накопичувач не вирішує проблему обмежень, а занадто великий може бути економічно неоптимальним. Тому потрібна методика вибору параметрів.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Озвучити мету і коротко пройти п’ять етапів. Важливо не деталізувати надмірно, а показати логіку: від даних до алгоритму, від алгоритму до сценарного порівняння і практичних вимог до EMS/SCADA.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Пояснити модель: зліва — вихідні дані, в центрі — погодинний алгоритм, справа — результати. Перевага підходу в тому, що він дозволяє оцінювати не абстрактні 2h/4h, а фактичний ефект для конкретного профілю генерації та ліміту точки приєднання.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Пояснити графік. СЕС має денний пік, ВЕС доповнює профіль, ліміт PoI обмежує видачу. Негативні значення УЗЕ — заряд, позитивні — розряд. Саме на такій логіці будується річне 8760-моделювання.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На цьому слайді достатньо двох формул. Перша задає мережевий ліміт. Друга — баланс енергії в батареї. Далі пояснити чотири критерії: менше обмежень, більше корисного відпуску, більша виручка, але без надмірної деградації та CAPEX.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Пояснити сценарне порівняння. УЗЕ 4 години краще з технічної точки зору, але не завжди краще з фінансової. Оптимальна конфігурація — це компроміс між зменшенням обмежень, додатковою виручкою і капітальними витратами.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На слайді показати, що EMS/SCADA — це міст між моделлю і реальним об’єктом. Вона отримує дані від СЕС, ВЕС, УЗЕ, враховує ринок і обмеження PoI, після чого формує команди заряду, розряду та обмеження генерації.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F8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006840" y="0"/>
            <a:ext cx="3182112" cy="6858000"/>
          </a:xfrm>
          <a:prstGeom prst="rect">
            <a:avLst/>
          </a:prstGeom>
          <a:solidFill>
            <a:srgbClr val="EAF4FA"/>
          </a:solidFill>
          <a:ln w="12700">
            <a:solidFill>
              <a:srgbClr val="EAF4FA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58368" y="286327"/>
            <a:ext cx="7269480" cy="2173409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3000" dirty="0">
                <a:solidFill>
                  <a:srgbClr val="17324D"/>
                </a:solidFill>
                <a:latin typeface="Aptos"/>
                <a:ea typeface="Aptos"/>
              </a:rPr>
              <a:t>Методичні підходи до оптимізації параметрів установок зберігання енергії у складі гібридних </a:t>
            </a:r>
            <a:r>
              <a:rPr lang="en-US" sz="3000" dirty="0" err="1">
                <a:solidFill>
                  <a:srgbClr val="17324D"/>
                </a:solidFill>
                <a:latin typeface="Aptos"/>
                <a:ea typeface="Aptos"/>
              </a:rPr>
              <a:t>сонячно-вітрових</a:t>
            </a:r>
            <a:r>
              <a:rPr lang="en-US" sz="3000" dirty="0">
                <a:solidFill>
                  <a:srgbClr val="17324D"/>
                </a:solidFill>
                <a:latin typeface="Aptos"/>
                <a:ea typeface="Aptos"/>
              </a:rPr>
              <a:t> </a:t>
            </a:r>
            <a:r>
              <a:rPr lang="en-US" sz="3000" dirty="0" err="1">
                <a:solidFill>
                  <a:srgbClr val="17324D"/>
                </a:solidFill>
                <a:latin typeface="Aptos"/>
                <a:ea typeface="Aptos"/>
              </a:rPr>
              <a:t>електростанцій</a:t>
            </a:r>
            <a:endParaRPr lang="en-US" sz="3000" dirty="0">
              <a:solidFill>
                <a:srgbClr val="17324D"/>
              </a:solidFill>
              <a:latin typeface="Aptos"/>
              <a:ea typeface="Aptos"/>
            </a:endParaRPr>
          </a:p>
        </p:txBody>
      </p:sp>
      <p:sp>
        <p:nvSpPr>
          <p:cNvPr id="4" name="Text 2"/>
          <p:cNvSpPr/>
          <p:nvPr/>
        </p:nvSpPr>
        <p:spPr>
          <a:xfrm>
            <a:off x="658368" y="2578608"/>
            <a:ext cx="67665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1900" b="1" dirty="0">
                <a:solidFill>
                  <a:srgbClr val="3BAA8C"/>
                </a:solidFill>
              </a:rPr>
              <a:t>з урахуванням мережевих обмежень та ринкових цінових сигналів</a:t>
            </a:r>
            <a:endParaRPr lang="en-US" sz="1900" dirty="0"/>
          </a:p>
        </p:txBody>
      </p:sp>
      <p:sp>
        <p:nvSpPr>
          <p:cNvPr id="5" name="Shape 3"/>
          <p:cNvSpPr/>
          <p:nvPr/>
        </p:nvSpPr>
        <p:spPr>
          <a:xfrm>
            <a:off x="658368" y="3273552"/>
            <a:ext cx="1965960" cy="0"/>
          </a:xfrm>
          <a:prstGeom prst="line">
            <a:avLst/>
          </a:prstGeom>
          <a:noFill/>
          <a:ln w="38100">
            <a:solidFill>
              <a:srgbClr val="3BAA8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58368" y="3822192"/>
            <a:ext cx="61264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1D2733"/>
                </a:solidFill>
              </a:rPr>
              <a:t>О.О. Рубаненко, Я.М. Коваленко</a:t>
            </a:r>
            <a:endParaRPr lang="en-US" sz="1500" dirty="0"/>
          </a:p>
          <a:p>
            <a:pPr marL="0" indent="0">
              <a:buNone/>
            </a:pPr>
            <a:r>
              <a:rPr lang="en-US" sz="1500" dirty="0">
                <a:solidFill>
                  <a:srgbClr val="1D2733"/>
                </a:solidFill>
              </a:rPr>
              <a:t>Інститут відновлюваної енергетики НАН України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9555480" y="1298448"/>
            <a:ext cx="1572768" cy="713232"/>
          </a:xfrm>
          <a:prstGeom prst="roundRect">
            <a:avLst>
              <a:gd name="adj" fmla="val 10256"/>
            </a:avLst>
          </a:prstGeom>
          <a:solidFill>
            <a:srgbClr val="FFF3DE"/>
          </a:solidFill>
          <a:ln w="12700">
            <a:solidFill>
              <a:srgbClr val="F7CF8D"/>
            </a:solidFill>
          </a:ln>
        </p:spPr>
        <p:txBody>
          <a:bodyPr wrap="square" lIns="1270" tIns="1270" rIns="1270" bIns="1270" rtlCol="0" anchor="ctr">
            <a:normAutofit/>
          </a:bodyPr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2A33A"/>
                </a:solidFill>
              </a:rPr>
              <a:t>СЕС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9555480" y="2395728"/>
            <a:ext cx="1572768" cy="713232"/>
          </a:xfrm>
          <a:prstGeom prst="roundRect">
            <a:avLst>
              <a:gd name="adj" fmla="val 10256"/>
            </a:avLst>
          </a:prstGeom>
          <a:solidFill>
            <a:srgbClr val="EAF4FA"/>
          </a:solidFill>
          <a:ln w="12700">
            <a:solidFill>
              <a:srgbClr val="BBD8EE"/>
            </a:solidFill>
          </a:ln>
        </p:spPr>
        <p:txBody>
          <a:bodyPr wrap="square" lIns="1270" tIns="1270" rIns="1270" bIns="1270" rtlCol="0" anchor="ctr">
            <a:normAutofit/>
          </a:bodyPr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2B7BBB"/>
                </a:solidFill>
              </a:rPr>
              <a:t>ВЕС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9555480" y="3493008"/>
            <a:ext cx="1572768" cy="713232"/>
          </a:xfrm>
          <a:prstGeom prst="roundRect">
            <a:avLst>
              <a:gd name="adj" fmla="val 10256"/>
            </a:avLst>
          </a:prstGeom>
          <a:solidFill>
            <a:srgbClr val="EAF6EF"/>
          </a:solidFill>
          <a:ln w="12700">
            <a:solidFill>
              <a:srgbClr val="B7DFC9"/>
            </a:solidFill>
          </a:ln>
        </p:spPr>
        <p:txBody>
          <a:bodyPr wrap="square" lIns="1270" tIns="1270" rIns="1270" bIns="1270" rtlCol="0" anchor="ctr">
            <a:normAutofit/>
          </a:bodyPr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3BAA8C"/>
                </a:solidFill>
              </a:rPr>
              <a:t>УЗЕ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9985248" y="2029968"/>
            <a:ext cx="731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3BAA8C"/>
                </a:solidFill>
              </a:rPr>
              <a:t>→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9985248" y="3127248"/>
            <a:ext cx="731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3BAA8C"/>
                </a:solidFill>
              </a:rPr>
              <a:t>→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9281160" y="4617720"/>
            <a:ext cx="2121408" cy="566928"/>
          </a:xfrm>
          <a:prstGeom prst="roundRect">
            <a:avLst>
              <a:gd name="adj" fmla="val 12903"/>
            </a:avLst>
          </a:prstGeom>
          <a:solidFill>
            <a:srgbClr val="FFFFFF"/>
          </a:solidFill>
          <a:ln w="12700">
            <a:solidFill>
              <a:srgbClr val="D9E2EC"/>
            </a:solidFill>
          </a:ln>
        </p:spPr>
        <p:txBody>
          <a:bodyPr wrap="square" lIns="1270" tIns="1270" rIns="1270" bIns="1270" rtlCol="0" anchor="ctr">
            <a:normAutofit/>
          </a:bodyPr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17324D"/>
                </a:solidFill>
              </a:rPr>
              <a:t>PoI + ринок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658368" y="6080760"/>
            <a:ext cx="7680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B6673"/>
                </a:solidFill>
              </a:rPr>
              <a:t>Наукова конференція • секція комплексних проблем енергетичних систем на основі НВДЕ</a:t>
            </a:r>
            <a:endParaRPr lang="en-US"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5F8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3BAA8C"/>
          </a:solidFill>
          <a:ln w="12700">
            <a:solidFill>
              <a:srgbClr val="3BAA8C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320040"/>
            <a:ext cx="859536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17324D"/>
                </a:solidFill>
                <a:latin typeface="Aptos"/>
                <a:ea typeface="Aptos"/>
                <a:cs typeface="Aptos Display" pitchFamily="34" charset="-120"/>
              </a:rPr>
              <a:t>Висновки</a:t>
            </a:r>
            <a:endParaRPr lang="en-US" sz="2500" dirty="0">
              <a:latin typeface="Aptos"/>
              <a:ea typeface="Aptos"/>
            </a:endParaRPr>
          </a:p>
        </p:txBody>
      </p:sp>
      <p:sp>
        <p:nvSpPr>
          <p:cNvPr id="4" name="Text 2"/>
          <p:cNvSpPr/>
          <p:nvPr/>
        </p:nvSpPr>
        <p:spPr>
          <a:xfrm>
            <a:off x="9418320" y="393192"/>
            <a:ext cx="2240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5B6673"/>
                </a:solidFill>
              </a:rPr>
              <a:t>Підсумок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502920" y="941832"/>
            <a:ext cx="11155680" cy="0"/>
          </a:xfrm>
          <a:prstGeom prst="line">
            <a:avLst/>
          </a:prstGeom>
          <a:noFill/>
          <a:ln w="12700">
            <a:solidFill>
              <a:srgbClr val="D9E2E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6510528"/>
            <a:ext cx="7772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6D7783"/>
                </a:solidFill>
              </a:rPr>
              <a:t>Методичні підходи до оптимізації УЗЕ у гібридних СЕС–ВЕС</a:t>
            </a:r>
            <a:endParaRPr lang="en-US" sz="850" dirty="0"/>
          </a:p>
        </p:txBody>
      </p:sp>
      <p:sp>
        <p:nvSpPr>
          <p:cNvPr id="7" name="Text 5"/>
          <p:cNvSpPr/>
          <p:nvPr/>
        </p:nvSpPr>
        <p:spPr>
          <a:xfrm>
            <a:off x="11155680" y="6446520"/>
            <a:ext cx="502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5B6673"/>
                </a:solidFill>
              </a:rPr>
              <a:t>10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868680" y="1252728"/>
            <a:ext cx="411480" cy="411480"/>
          </a:xfrm>
          <a:prstGeom prst="ellipse">
            <a:avLst/>
          </a:prstGeom>
          <a:solidFill>
            <a:srgbClr val="3BAA8C"/>
          </a:solidFill>
          <a:ln>
            <a:solidFill>
              <a:srgbClr val="3BAA8C"/>
            </a:solidFill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1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463040" y="1234440"/>
            <a:ext cx="9875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1D27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УЗЕ є ключовим елементом підвищення гнучкості гібридних СЕС–ВЕС, але потребує параметричної оптимізації.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868680" y="2093976"/>
            <a:ext cx="411480" cy="411480"/>
          </a:xfrm>
          <a:prstGeom prst="ellipse">
            <a:avLst/>
          </a:prstGeom>
          <a:solidFill>
            <a:srgbClr val="2B7BBB"/>
          </a:solidFill>
          <a:ln>
            <a:solidFill>
              <a:srgbClr val="2B7BBB"/>
            </a:solidFill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2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463040" y="2075688"/>
            <a:ext cx="9875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1D27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Оптимальна потужність та енергоємність визначаються через погодинне моделювання генерації, PoI, SOC, RTE та ринкових цін.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868680" y="2935224"/>
            <a:ext cx="411480" cy="411480"/>
          </a:xfrm>
          <a:prstGeom prst="ellipse">
            <a:avLst/>
          </a:prstGeom>
          <a:solidFill>
            <a:srgbClr val="3BAA8C"/>
          </a:solidFill>
          <a:ln>
            <a:solidFill>
              <a:srgbClr val="3BAA8C"/>
            </a:solidFill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3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1463040" y="2916936"/>
            <a:ext cx="9875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1D27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Надмірне збільшення енергоємності може зменшити curtailment, але не завжди покращує економіку проєкту.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868680" y="3776472"/>
            <a:ext cx="411480" cy="411480"/>
          </a:xfrm>
          <a:prstGeom prst="ellipse">
            <a:avLst/>
          </a:prstGeom>
          <a:solidFill>
            <a:srgbClr val="2B7BBB"/>
          </a:solidFill>
          <a:ln>
            <a:solidFill>
              <a:srgbClr val="2B7BBB"/>
            </a:solidFill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4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1463040" y="3758184"/>
            <a:ext cx="9875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1D27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EMS/SCADA є необхідною умовою практичної реалізації оптимального режиму заряджання, розряджання та обмеження видачі.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868680" y="4617720"/>
            <a:ext cx="411480" cy="411480"/>
          </a:xfrm>
          <a:prstGeom prst="ellipse">
            <a:avLst/>
          </a:prstGeom>
          <a:solidFill>
            <a:srgbClr val="3BAA8C"/>
          </a:solidFill>
          <a:ln>
            <a:solidFill>
              <a:srgbClr val="3BAA8C"/>
            </a:solidFill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5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1463040" y="4599432"/>
            <a:ext cx="9875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1D27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Запропонований підхід може бути використаний для ТЕО, фінансового моделювання та формування технічних вимог до гібридних об’єктів.</a:t>
            </a:r>
            <a:endParaRPr lang="en-US" sz="1800" dirty="0"/>
          </a:p>
        </p:txBody>
      </p:sp>
      <p:sp>
        <p:nvSpPr>
          <p:cNvPr id="18" name="Shape 16"/>
          <p:cNvSpPr/>
          <p:nvPr/>
        </p:nvSpPr>
        <p:spPr>
          <a:xfrm>
            <a:off x="868680" y="5696712"/>
            <a:ext cx="10424160" cy="0"/>
          </a:xfrm>
          <a:prstGeom prst="line">
            <a:avLst/>
          </a:prstGeom>
          <a:noFill/>
          <a:ln w="12700">
            <a:solidFill>
              <a:srgbClr val="D9E2EC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914400" y="5897880"/>
            <a:ext cx="10287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buNone/>
            </a:pPr>
            <a:r>
              <a:rPr lang="en-US" sz="1400" dirty="0">
                <a:solidFill>
                  <a:srgbClr val="5B667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Подальший розвиток: деталізація алгоритмів оптимізації, сценарії РДН/ВДР/БР, допоміжні послуги, деградація та аугментація УЗЕ.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8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3BAA8C"/>
          </a:solidFill>
          <a:ln w="12700">
            <a:solidFill>
              <a:srgbClr val="3BAA8C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320040"/>
            <a:ext cx="859536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17324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Актуальність: інтеграція НВДЕ потребує гнучкості</a:t>
            </a:r>
            <a:endParaRPr lang="en-US" sz="2500" dirty="0"/>
          </a:p>
        </p:txBody>
      </p:sp>
      <p:sp>
        <p:nvSpPr>
          <p:cNvPr id="4" name="Text 2"/>
          <p:cNvSpPr/>
          <p:nvPr/>
        </p:nvSpPr>
        <p:spPr>
          <a:xfrm>
            <a:off x="9418320" y="393192"/>
            <a:ext cx="2240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5B6673"/>
                </a:solidFill>
              </a:rPr>
              <a:t>Контекст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502920" y="941832"/>
            <a:ext cx="11155680" cy="0"/>
          </a:xfrm>
          <a:prstGeom prst="line">
            <a:avLst/>
          </a:prstGeom>
          <a:noFill/>
          <a:ln w="12700">
            <a:solidFill>
              <a:srgbClr val="D9E2E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6510528"/>
            <a:ext cx="7772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6D7783"/>
                </a:solidFill>
              </a:rPr>
              <a:t>Методичні підходи до оптимізації УЗЕ у гібридних СЕС–ВЕС</a:t>
            </a:r>
            <a:endParaRPr lang="en-US" sz="850" dirty="0"/>
          </a:p>
        </p:txBody>
      </p:sp>
      <p:sp>
        <p:nvSpPr>
          <p:cNvPr id="7" name="Text 5"/>
          <p:cNvSpPr/>
          <p:nvPr/>
        </p:nvSpPr>
        <p:spPr>
          <a:xfrm>
            <a:off x="11155680" y="6446520"/>
            <a:ext cx="502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5B6673"/>
                </a:solidFill>
              </a:rPr>
              <a:t>02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640080" y="1143000"/>
            <a:ext cx="108813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1900" dirty="0">
                <a:solidFill>
                  <a:srgbClr val="1D27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Зростання частки СЕС і ВЕС підвищує потребу в керованості генерації, особливо коли профіль виробництва не збігається з профілем попиту та ринкових цін.</a:t>
            </a:r>
            <a:endParaRPr lang="en-US" sz="1900" dirty="0"/>
          </a:p>
        </p:txBody>
      </p:sp>
      <p:sp>
        <p:nvSpPr>
          <p:cNvPr id="9" name="Text 7"/>
          <p:cNvSpPr/>
          <p:nvPr/>
        </p:nvSpPr>
        <p:spPr>
          <a:xfrm>
            <a:off x="822960" y="2148840"/>
            <a:ext cx="2194560" cy="1051560"/>
          </a:xfrm>
          <a:prstGeom prst="roundRect">
            <a:avLst>
              <a:gd name="adj" fmla="val 6957"/>
            </a:avLst>
          </a:prstGeom>
          <a:solidFill>
            <a:srgbClr val="FFFFFF"/>
          </a:solidFill>
          <a:ln w="12700">
            <a:solidFill>
              <a:srgbClr val="D9E2EC"/>
            </a:solidFill>
          </a:ln>
        </p:spPr>
        <p:txBody>
          <a:bodyPr wrap="square" lIns="1270" tIns="1270" rIns="1270" bIns="1270" rtlCol="0" anchor="ctr">
            <a:normAutofit/>
          </a:bodyPr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17324D"/>
                </a:solidFill>
              </a:rPr>
              <a:t>Нерівномірна</a:t>
            </a:r>
            <a:endParaRPr lang="en-US" sz="1700" dirty="0"/>
          </a:p>
          <a:p>
            <a:pPr marL="0" indent="0" algn="ctr">
              <a:buNone/>
            </a:pPr>
            <a:r>
              <a:rPr lang="en-US" sz="1700" b="1" dirty="0">
                <a:solidFill>
                  <a:srgbClr val="17324D"/>
                </a:solidFill>
              </a:rPr>
              <a:t>генерація СЕС/ВЕС</a:t>
            </a:r>
            <a:endParaRPr lang="en-US" sz="1700" dirty="0"/>
          </a:p>
        </p:txBody>
      </p:sp>
      <p:sp>
        <p:nvSpPr>
          <p:cNvPr id="10" name="Text 8"/>
          <p:cNvSpPr/>
          <p:nvPr/>
        </p:nvSpPr>
        <p:spPr>
          <a:xfrm>
            <a:off x="3566160" y="2148840"/>
            <a:ext cx="2194560" cy="1051560"/>
          </a:xfrm>
          <a:prstGeom prst="roundRect">
            <a:avLst>
              <a:gd name="adj" fmla="val 6957"/>
            </a:avLst>
          </a:prstGeom>
          <a:solidFill>
            <a:srgbClr val="FFFFFF"/>
          </a:solidFill>
          <a:ln w="12700">
            <a:solidFill>
              <a:srgbClr val="D9E2EC"/>
            </a:solidFill>
          </a:ln>
        </p:spPr>
        <p:txBody>
          <a:bodyPr wrap="square" lIns="1270" tIns="1270" rIns="1270" bIns="1270" rtlCol="0" anchor="ctr">
            <a:normAutofit/>
          </a:bodyPr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17324D"/>
                </a:solidFill>
              </a:rPr>
              <a:t>Обмеження</a:t>
            </a:r>
            <a:endParaRPr lang="en-US" sz="1700" dirty="0"/>
          </a:p>
          <a:p>
            <a:pPr marL="0" indent="0" algn="ctr">
              <a:buNone/>
            </a:pPr>
            <a:r>
              <a:rPr lang="en-US" sz="1700" b="1" dirty="0">
                <a:solidFill>
                  <a:srgbClr val="17324D"/>
                </a:solidFill>
              </a:rPr>
              <a:t>потужності в PoI</a:t>
            </a:r>
            <a:endParaRPr lang="en-US" sz="1700" dirty="0"/>
          </a:p>
        </p:txBody>
      </p:sp>
      <p:sp>
        <p:nvSpPr>
          <p:cNvPr id="11" name="Text 9"/>
          <p:cNvSpPr/>
          <p:nvPr/>
        </p:nvSpPr>
        <p:spPr>
          <a:xfrm>
            <a:off x="6309360" y="2148840"/>
            <a:ext cx="2194560" cy="1051560"/>
          </a:xfrm>
          <a:prstGeom prst="roundRect">
            <a:avLst>
              <a:gd name="adj" fmla="val 6957"/>
            </a:avLst>
          </a:prstGeom>
          <a:solidFill>
            <a:srgbClr val="FFFFFF"/>
          </a:solidFill>
          <a:ln w="12700">
            <a:solidFill>
              <a:srgbClr val="D9E2EC"/>
            </a:solidFill>
          </a:ln>
        </p:spPr>
        <p:txBody>
          <a:bodyPr wrap="square" lIns="1270" tIns="1270" rIns="1270" bIns="1270" rtlCol="0" anchor="ctr">
            <a:normAutofit/>
          </a:bodyPr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17324D"/>
                </a:solidFill>
              </a:rPr>
              <a:t>Втрати через</a:t>
            </a:r>
            <a:endParaRPr lang="en-US" sz="1700" dirty="0"/>
          </a:p>
          <a:p>
            <a:pPr marL="0" indent="0" algn="ctr">
              <a:buNone/>
            </a:pPr>
            <a:r>
              <a:rPr lang="en-US" sz="1700" b="1" dirty="0">
                <a:solidFill>
                  <a:srgbClr val="17324D"/>
                </a:solidFill>
              </a:rPr>
              <a:t>curtailment</a:t>
            </a:r>
            <a:endParaRPr lang="en-US" sz="1700" dirty="0"/>
          </a:p>
        </p:txBody>
      </p:sp>
      <p:sp>
        <p:nvSpPr>
          <p:cNvPr id="12" name="Text 10"/>
          <p:cNvSpPr/>
          <p:nvPr/>
        </p:nvSpPr>
        <p:spPr>
          <a:xfrm>
            <a:off x="9052560" y="2148840"/>
            <a:ext cx="2194560" cy="1051560"/>
          </a:xfrm>
          <a:prstGeom prst="roundRect">
            <a:avLst>
              <a:gd name="adj" fmla="val 6957"/>
            </a:avLst>
          </a:prstGeom>
          <a:solidFill>
            <a:srgbClr val="FFFFFF"/>
          </a:solidFill>
          <a:ln w="12700">
            <a:solidFill>
              <a:srgbClr val="D9E2EC"/>
            </a:solidFill>
          </a:ln>
        </p:spPr>
        <p:txBody>
          <a:bodyPr wrap="square" lIns="1270" tIns="1270" rIns="1270" bIns="1270" rtlCol="0" anchor="ctr">
            <a:normAutofit/>
          </a:bodyPr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3BAA8C"/>
                </a:solidFill>
              </a:rPr>
              <a:t>Потреба в</a:t>
            </a:r>
            <a:endParaRPr lang="en-US" sz="1700" dirty="0"/>
          </a:p>
          <a:p>
            <a:pPr marL="0" indent="0" algn="ctr">
              <a:buNone/>
            </a:pPr>
            <a:r>
              <a:rPr lang="en-US" sz="1700" b="1" dirty="0">
                <a:solidFill>
                  <a:srgbClr val="3BAA8C"/>
                </a:solidFill>
              </a:rPr>
              <a:t>УЗЕ та EMS</a:t>
            </a:r>
            <a:endParaRPr lang="en-US" sz="1700" dirty="0"/>
          </a:p>
        </p:txBody>
      </p:sp>
      <p:sp>
        <p:nvSpPr>
          <p:cNvPr id="13" name="Shape 11"/>
          <p:cNvSpPr/>
          <p:nvPr/>
        </p:nvSpPr>
        <p:spPr>
          <a:xfrm>
            <a:off x="3017520" y="2670048"/>
            <a:ext cx="548640" cy="0"/>
          </a:xfrm>
          <a:prstGeom prst="line">
            <a:avLst/>
          </a:prstGeom>
          <a:noFill/>
          <a:ln w="25400">
            <a:solidFill>
              <a:srgbClr val="3BAA8C"/>
            </a:solidFill>
            <a:prstDash val="solid"/>
            <a:headEnd type="none"/>
            <a:tailEnd type="triangle"/>
          </a:ln>
        </p:spPr>
      </p:sp>
      <p:sp>
        <p:nvSpPr>
          <p:cNvPr id="14" name="Shape 12"/>
          <p:cNvSpPr/>
          <p:nvPr/>
        </p:nvSpPr>
        <p:spPr>
          <a:xfrm>
            <a:off x="5760720" y="2670048"/>
            <a:ext cx="548640" cy="0"/>
          </a:xfrm>
          <a:prstGeom prst="line">
            <a:avLst/>
          </a:prstGeom>
          <a:noFill/>
          <a:ln w="25400">
            <a:solidFill>
              <a:srgbClr val="3BAA8C"/>
            </a:solidFill>
            <a:prstDash val="solid"/>
            <a:headEnd type="none"/>
            <a:tailEnd type="triangle"/>
          </a:ln>
        </p:spPr>
      </p:sp>
      <p:sp>
        <p:nvSpPr>
          <p:cNvPr id="15" name="Shape 13"/>
          <p:cNvSpPr/>
          <p:nvPr/>
        </p:nvSpPr>
        <p:spPr>
          <a:xfrm>
            <a:off x="8503920" y="2670048"/>
            <a:ext cx="548640" cy="0"/>
          </a:xfrm>
          <a:prstGeom prst="line">
            <a:avLst/>
          </a:prstGeom>
          <a:noFill/>
          <a:ln w="25400">
            <a:solidFill>
              <a:srgbClr val="3BAA8C"/>
            </a:solidFill>
            <a:prstDash val="solid"/>
            <a:headEnd type="none"/>
            <a:tailEnd type="triangle"/>
          </a:ln>
        </p:spPr>
      </p:sp>
      <p:sp>
        <p:nvSpPr>
          <p:cNvPr id="16" name="Shape 14"/>
          <p:cNvSpPr/>
          <p:nvPr/>
        </p:nvSpPr>
        <p:spPr>
          <a:xfrm>
            <a:off x="1051560" y="4069080"/>
            <a:ext cx="9966960" cy="0"/>
          </a:xfrm>
          <a:prstGeom prst="line">
            <a:avLst/>
          </a:prstGeom>
          <a:noFill/>
          <a:ln w="13970">
            <a:solidFill>
              <a:srgbClr val="D9E2EC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914400" y="4599432"/>
            <a:ext cx="19202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2B7BBB"/>
                </a:solidFill>
              </a:rPr>
              <a:t>8760</a:t>
            </a:r>
            <a:endParaRPr lang="en-US" sz="2600" dirty="0"/>
          </a:p>
        </p:txBody>
      </p:sp>
      <p:sp>
        <p:nvSpPr>
          <p:cNvPr id="18" name="Text 16"/>
          <p:cNvSpPr/>
          <p:nvPr/>
        </p:nvSpPr>
        <p:spPr>
          <a:xfrm>
            <a:off x="914400" y="5056632"/>
            <a:ext cx="19202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200" dirty="0">
                <a:solidFill>
                  <a:srgbClr val="5B6673"/>
                </a:solidFill>
              </a:rPr>
              <a:t>погодинних інтервалів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5B6673"/>
                </a:solidFill>
              </a:rPr>
              <a:t>для моделювання року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3657600" y="4599432"/>
            <a:ext cx="19202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3BAA8C"/>
                </a:solidFill>
              </a:rPr>
              <a:t>PoI</a:t>
            </a:r>
            <a:endParaRPr lang="en-US" sz="2600" dirty="0"/>
          </a:p>
        </p:txBody>
      </p:sp>
      <p:sp>
        <p:nvSpPr>
          <p:cNvPr id="20" name="Text 18"/>
          <p:cNvSpPr/>
          <p:nvPr/>
        </p:nvSpPr>
        <p:spPr>
          <a:xfrm>
            <a:off x="3657600" y="5056632"/>
            <a:ext cx="19202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200" dirty="0">
                <a:solidFill>
                  <a:srgbClr val="5B6673"/>
                </a:solidFill>
              </a:rPr>
              <a:t>ліміт видачі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5B6673"/>
                </a:solidFill>
              </a:rPr>
              <a:t>як ключове обмеження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6400800" y="4599432"/>
            <a:ext cx="19202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2A33A"/>
                </a:solidFill>
              </a:rPr>
              <a:t>RTE</a:t>
            </a:r>
            <a:endParaRPr lang="en-US" sz="2600" dirty="0"/>
          </a:p>
        </p:txBody>
      </p:sp>
      <p:sp>
        <p:nvSpPr>
          <p:cNvPr id="22" name="Text 20"/>
          <p:cNvSpPr/>
          <p:nvPr/>
        </p:nvSpPr>
        <p:spPr>
          <a:xfrm>
            <a:off x="6400800" y="5056632"/>
            <a:ext cx="19202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200" dirty="0">
                <a:solidFill>
                  <a:srgbClr val="5B6673"/>
                </a:solidFill>
              </a:rPr>
              <a:t>втрати циклу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5B6673"/>
                </a:solidFill>
              </a:rPr>
              <a:t>заряд–розряд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9144000" y="4599432"/>
            <a:ext cx="19202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65A765"/>
                </a:solidFill>
              </a:rPr>
              <a:t>EMS</a:t>
            </a:r>
            <a:endParaRPr lang="en-US" sz="2600" dirty="0"/>
          </a:p>
        </p:txBody>
      </p:sp>
      <p:sp>
        <p:nvSpPr>
          <p:cNvPr id="24" name="Text 22"/>
          <p:cNvSpPr/>
          <p:nvPr/>
        </p:nvSpPr>
        <p:spPr>
          <a:xfrm>
            <a:off x="9144000" y="5056632"/>
            <a:ext cx="19202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200" dirty="0">
                <a:solidFill>
                  <a:srgbClr val="5B6673"/>
                </a:solidFill>
              </a:rPr>
              <a:t>алгоритм керування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5B6673"/>
                </a:solidFill>
              </a:rPr>
              <a:t>потоками енергії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8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3BAA8C"/>
          </a:solidFill>
          <a:ln w="12700">
            <a:solidFill>
              <a:srgbClr val="3BAA8C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320040"/>
            <a:ext cx="859536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17324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Проблема дослідження: BESS не можна вибирати “умовно”</a:t>
            </a:r>
            <a:endParaRPr lang="en-US" sz="2500" dirty="0"/>
          </a:p>
        </p:txBody>
      </p:sp>
      <p:sp>
        <p:nvSpPr>
          <p:cNvPr id="4" name="Text 2"/>
          <p:cNvSpPr/>
          <p:nvPr/>
        </p:nvSpPr>
        <p:spPr>
          <a:xfrm>
            <a:off x="9418320" y="393192"/>
            <a:ext cx="2240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5B6673"/>
                </a:solidFill>
              </a:rPr>
              <a:t>Постановка задачі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502920" y="941832"/>
            <a:ext cx="11155680" cy="0"/>
          </a:xfrm>
          <a:prstGeom prst="line">
            <a:avLst/>
          </a:prstGeom>
          <a:noFill/>
          <a:ln w="12700">
            <a:solidFill>
              <a:srgbClr val="D9E2E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6510528"/>
            <a:ext cx="7772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6D7783"/>
                </a:solidFill>
              </a:rPr>
              <a:t>Методичні підходи до оптимізації УЗЕ у гібридних СЕС–ВЕС</a:t>
            </a:r>
            <a:endParaRPr lang="en-US" sz="850" dirty="0"/>
          </a:p>
        </p:txBody>
      </p:sp>
      <p:sp>
        <p:nvSpPr>
          <p:cNvPr id="7" name="Text 5"/>
          <p:cNvSpPr/>
          <p:nvPr/>
        </p:nvSpPr>
        <p:spPr>
          <a:xfrm>
            <a:off x="11155680" y="6446520"/>
            <a:ext cx="502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5B6673"/>
                </a:solidFill>
              </a:rPr>
              <a:t>03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640080" y="1078992"/>
            <a:ext cx="10789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1900" dirty="0">
                <a:solidFill>
                  <a:srgbClr val="1D27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Проста прив’язка УЗЕ до 2, 3 або 4 годин розряду не гарантує оптимального результату. Потрібно враховувати фактичний профіль генерації, обмеження мережі та ринкові ціни.</a:t>
            </a:r>
            <a:endParaRPr lang="en-US" sz="1900" dirty="0"/>
          </a:p>
        </p:txBody>
      </p:sp>
      <p:sp>
        <p:nvSpPr>
          <p:cNvPr id="9" name="Text 7"/>
          <p:cNvSpPr/>
          <p:nvPr/>
        </p:nvSpPr>
        <p:spPr>
          <a:xfrm>
            <a:off x="914400" y="2148840"/>
            <a:ext cx="2377440" cy="960120"/>
          </a:xfrm>
          <a:prstGeom prst="roundRect">
            <a:avLst>
              <a:gd name="adj" fmla="val 7619"/>
            </a:avLst>
          </a:prstGeom>
          <a:solidFill>
            <a:srgbClr val="FDEDEC"/>
          </a:solidFill>
          <a:ln w="12700">
            <a:solidFill>
              <a:srgbClr val="F3C2BF"/>
            </a:solidFill>
          </a:ln>
        </p:spPr>
        <p:txBody>
          <a:bodyPr wrap="square" lIns="1270" tIns="1270" rIns="1270" bIns="1270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D9534F"/>
                </a:solidFill>
              </a:rPr>
              <a:t>Недостатня</a:t>
            </a:r>
            <a:endParaRPr lang="en-US" sz="1800" dirty="0"/>
          </a:p>
          <a:p>
            <a:pPr marL="0" indent="0" algn="ctr">
              <a:buNone/>
            </a:pPr>
            <a:r>
              <a:rPr lang="en-US" sz="1800" b="1" dirty="0">
                <a:solidFill>
                  <a:srgbClr val="D9534F"/>
                </a:solidFill>
              </a:rPr>
              <a:t>ємність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960120" y="3246120"/>
            <a:ext cx="2240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buNone/>
            </a:pPr>
            <a:r>
              <a:rPr lang="en-US" sz="1400" dirty="0">
                <a:solidFill>
                  <a:srgbClr val="5B667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значна частина надлишкової генерації залишається обмеженою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4892040" y="1965960"/>
            <a:ext cx="2560320" cy="1143000"/>
          </a:xfrm>
          <a:prstGeom prst="roundRect">
            <a:avLst>
              <a:gd name="adj" fmla="val 6400"/>
            </a:avLst>
          </a:prstGeom>
          <a:solidFill>
            <a:srgbClr val="EAF6EF"/>
          </a:solidFill>
          <a:ln w="12700">
            <a:solidFill>
              <a:srgbClr val="AFDDC6"/>
            </a:solidFill>
          </a:ln>
        </p:spPr>
        <p:txBody>
          <a:bodyPr wrap="square" lIns="1270" tIns="1270" rIns="1270" bIns="1270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3BAA8C"/>
                </a:solidFill>
              </a:rPr>
              <a:t>Оптимальна</a:t>
            </a:r>
            <a:endParaRPr lang="en-US" sz="1800" dirty="0"/>
          </a:p>
          <a:p>
            <a:pPr marL="0" indent="0" algn="ctr">
              <a:buNone/>
            </a:pPr>
            <a:r>
              <a:rPr lang="en-US" sz="1800" b="1" dirty="0">
                <a:solidFill>
                  <a:srgbClr val="3BAA8C"/>
                </a:solidFill>
              </a:rPr>
              <a:t>конфігурація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4919472" y="3246120"/>
            <a:ext cx="2514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buNone/>
            </a:pPr>
            <a:r>
              <a:rPr lang="en-US" sz="1400" dirty="0">
                <a:solidFill>
                  <a:srgbClr val="5B667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баланс між CAPEX, додатковою виручкою та технічною ефективністю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8961120" y="2148840"/>
            <a:ext cx="2377440" cy="960120"/>
          </a:xfrm>
          <a:prstGeom prst="roundRect">
            <a:avLst>
              <a:gd name="adj" fmla="val 7619"/>
            </a:avLst>
          </a:prstGeom>
          <a:solidFill>
            <a:srgbClr val="FFF3DE"/>
          </a:solidFill>
          <a:ln w="12700">
            <a:solidFill>
              <a:srgbClr val="F3D8A3"/>
            </a:solidFill>
          </a:ln>
        </p:spPr>
        <p:txBody>
          <a:bodyPr wrap="square" lIns="1270" tIns="1270" rIns="1270" bIns="1270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2A33A"/>
                </a:solidFill>
              </a:rPr>
              <a:t>Надмірна</a:t>
            </a:r>
            <a:endParaRPr lang="en-US" sz="1800" dirty="0"/>
          </a:p>
          <a:p>
            <a:pPr marL="0" indent="0" algn="ctr">
              <a:buNone/>
            </a:pPr>
            <a:r>
              <a:rPr lang="en-US" sz="1800" b="1" dirty="0">
                <a:solidFill>
                  <a:srgbClr val="F2A33A"/>
                </a:solidFill>
              </a:rPr>
              <a:t>ємність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9006840" y="3246120"/>
            <a:ext cx="2240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buNone/>
            </a:pPr>
            <a:r>
              <a:rPr lang="en-US" sz="1400" dirty="0">
                <a:solidFill>
                  <a:srgbClr val="5B667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зростання CAPEX без пропорційного приросту доходу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3474720" y="2615184"/>
            <a:ext cx="1280160" cy="0"/>
          </a:xfrm>
          <a:prstGeom prst="line">
            <a:avLst/>
          </a:prstGeom>
          <a:noFill/>
          <a:ln w="27940">
            <a:solidFill>
              <a:srgbClr val="D9E2EC"/>
            </a:solidFill>
            <a:prstDash val="solid"/>
            <a:headEnd type="none"/>
            <a:tailEnd type="triangle"/>
          </a:ln>
        </p:spPr>
      </p:sp>
      <p:sp>
        <p:nvSpPr>
          <p:cNvPr id="16" name="Shape 14"/>
          <p:cNvSpPr/>
          <p:nvPr/>
        </p:nvSpPr>
        <p:spPr>
          <a:xfrm>
            <a:off x="7543800" y="2615184"/>
            <a:ext cx="1280160" cy="0"/>
          </a:xfrm>
          <a:prstGeom prst="line">
            <a:avLst/>
          </a:prstGeom>
          <a:noFill/>
          <a:ln w="27940">
            <a:solidFill>
              <a:srgbClr val="D9E2EC"/>
            </a:solidFill>
            <a:prstDash val="solid"/>
            <a:headEnd type="none"/>
            <a:tailEnd type="triangle"/>
          </a:ln>
        </p:spPr>
      </p:sp>
      <p:sp>
        <p:nvSpPr>
          <p:cNvPr id="17" name="Text 15"/>
          <p:cNvSpPr/>
          <p:nvPr/>
        </p:nvSpPr>
        <p:spPr>
          <a:xfrm>
            <a:off x="4800600" y="4434840"/>
            <a:ext cx="2651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3BAA8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Ключове питання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3474720" y="4773168"/>
            <a:ext cx="53035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7324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яка потужність та енергоємність УЗЕ є економічно доцільною для конкретного об’єкта?</a:t>
            </a:r>
            <a:endParaRPr lang="en-US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8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3BAA8C"/>
          </a:solidFill>
          <a:ln w="12700">
            <a:solidFill>
              <a:srgbClr val="3BAA8C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320040"/>
            <a:ext cx="859536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17324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Мета та завдання роботи</a:t>
            </a:r>
            <a:endParaRPr lang="en-US" sz="2500" dirty="0"/>
          </a:p>
        </p:txBody>
      </p:sp>
      <p:sp>
        <p:nvSpPr>
          <p:cNvPr id="4" name="Text 2"/>
          <p:cNvSpPr/>
          <p:nvPr/>
        </p:nvSpPr>
        <p:spPr>
          <a:xfrm>
            <a:off x="9418320" y="393192"/>
            <a:ext cx="2240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5B6673"/>
                </a:solidFill>
              </a:rPr>
              <a:t>Логіка дослідження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502920" y="941832"/>
            <a:ext cx="11155680" cy="0"/>
          </a:xfrm>
          <a:prstGeom prst="line">
            <a:avLst/>
          </a:prstGeom>
          <a:noFill/>
          <a:ln w="12700">
            <a:solidFill>
              <a:srgbClr val="D9E2E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6510528"/>
            <a:ext cx="7772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6D7783"/>
                </a:solidFill>
              </a:rPr>
              <a:t>Методичні підходи до оптимізації УЗЕ у гібридних СЕС–ВЕС</a:t>
            </a:r>
            <a:endParaRPr lang="en-US" sz="850" dirty="0"/>
          </a:p>
        </p:txBody>
      </p:sp>
      <p:sp>
        <p:nvSpPr>
          <p:cNvPr id="7" name="Text 5"/>
          <p:cNvSpPr/>
          <p:nvPr/>
        </p:nvSpPr>
        <p:spPr>
          <a:xfrm>
            <a:off x="11155680" y="6446520"/>
            <a:ext cx="502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5B6673"/>
                </a:solidFill>
              </a:rPr>
              <a:t>04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822960" y="1216152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3BAA8C"/>
                </a:solidFill>
              </a:rPr>
              <a:t>Мета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1965960" y="1106424"/>
            <a:ext cx="932688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2000" dirty="0">
                <a:solidFill>
                  <a:srgbClr val="17324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обґрунтувати методичний підхід до оптимізації параметрів УЗЕ у складі гібридної СЕС–ВЕС з урахуванням мережевих обмежень та ринкових цінових сигналів.</a:t>
            </a:r>
            <a:endParaRPr lang="en-US" sz="2000" dirty="0"/>
          </a:p>
        </p:txBody>
      </p:sp>
      <p:sp>
        <p:nvSpPr>
          <p:cNvPr id="10" name="Shape 8"/>
          <p:cNvSpPr/>
          <p:nvPr/>
        </p:nvSpPr>
        <p:spPr>
          <a:xfrm>
            <a:off x="2103120" y="3200400"/>
            <a:ext cx="685800" cy="0"/>
          </a:xfrm>
          <a:prstGeom prst="line">
            <a:avLst/>
          </a:prstGeom>
          <a:noFill/>
          <a:ln w="22860">
            <a:solidFill>
              <a:srgbClr val="3BAA8C"/>
            </a:solidFill>
            <a:prstDash val="solid"/>
            <a:headEnd type="none"/>
            <a:tailEnd type="triangle"/>
          </a:ln>
        </p:spPr>
      </p:sp>
      <p:sp>
        <p:nvSpPr>
          <p:cNvPr id="11" name="Shape 9"/>
          <p:cNvSpPr/>
          <p:nvPr/>
        </p:nvSpPr>
        <p:spPr>
          <a:xfrm>
            <a:off x="4251960" y="3200400"/>
            <a:ext cx="685800" cy="0"/>
          </a:xfrm>
          <a:prstGeom prst="line">
            <a:avLst/>
          </a:prstGeom>
          <a:noFill/>
          <a:ln w="22860">
            <a:solidFill>
              <a:srgbClr val="3BAA8C"/>
            </a:solidFill>
            <a:prstDash val="solid"/>
            <a:headEnd type="none"/>
            <a:tailEnd type="triangle"/>
          </a:ln>
        </p:spPr>
      </p:sp>
      <p:sp>
        <p:nvSpPr>
          <p:cNvPr id="12" name="Shape 10"/>
          <p:cNvSpPr/>
          <p:nvPr/>
        </p:nvSpPr>
        <p:spPr>
          <a:xfrm>
            <a:off x="6400800" y="3200400"/>
            <a:ext cx="685800" cy="0"/>
          </a:xfrm>
          <a:prstGeom prst="line">
            <a:avLst/>
          </a:prstGeom>
          <a:noFill/>
          <a:ln w="22860">
            <a:solidFill>
              <a:srgbClr val="3BAA8C"/>
            </a:solidFill>
            <a:prstDash val="solid"/>
            <a:headEnd type="none"/>
            <a:tailEnd type="triangle"/>
          </a:ln>
        </p:spPr>
      </p:sp>
      <p:sp>
        <p:nvSpPr>
          <p:cNvPr id="13" name="Shape 11"/>
          <p:cNvSpPr/>
          <p:nvPr/>
        </p:nvSpPr>
        <p:spPr>
          <a:xfrm>
            <a:off x="8549640" y="3200400"/>
            <a:ext cx="685800" cy="0"/>
          </a:xfrm>
          <a:prstGeom prst="line">
            <a:avLst/>
          </a:prstGeom>
          <a:noFill/>
          <a:ln w="22860">
            <a:solidFill>
              <a:srgbClr val="3BAA8C"/>
            </a:solidFill>
            <a:prstDash val="solid"/>
            <a:headEnd type="none"/>
            <a:tailEnd type="triangle"/>
          </a:ln>
        </p:spPr>
      </p:sp>
      <p:sp>
        <p:nvSpPr>
          <p:cNvPr id="14" name="Text 12"/>
          <p:cNvSpPr/>
          <p:nvPr/>
        </p:nvSpPr>
        <p:spPr>
          <a:xfrm>
            <a:off x="777240" y="2834640"/>
            <a:ext cx="1417320" cy="868680"/>
          </a:xfrm>
          <a:prstGeom prst="roundRect">
            <a:avLst>
              <a:gd name="adj" fmla="val 8421"/>
            </a:avLst>
          </a:prstGeom>
          <a:solidFill>
            <a:srgbClr val="FFFFFF"/>
          </a:solidFill>
          <a:ln w="12700">
            <a:solidFill>
              <a:srgbClr val="D9E2EC"/>
            </a:solidFill>
          </a:ln>
        </p:spPr>
        <p:txBody>
          <a:bodyPr wrap="square" lIns="1270" tIns="1270" rIns="1270" bIns="1270" rtlCol="0" anchor="ctr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7324D"/>
                </a:solidFill>
              </a:rPr>
              <a:t>1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17324D"/>
                </a:solidFill>
              </a:rPr>
              <a:t>Погодинна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17324D"/>
                </a:solidFill>
              </a:rPr>
              <a:t>генерація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2926080" y="2834640"/>
            <a:ext cx="1417320" cy="868680"/>
          </a:xfrm>
          <a:prstGeom prst="roundRect">
            <a:avLst>
              <a:gd name="adj" fmla="val 8421"/>
            </a:avLst>
          </a:prstGeom>
          <a:solidFill>
            <a:srgbClr val="FFFFFF"/>
          </a:solidFill>
          <a:ln w="12700">
            <a:solidFill>
              <a:srgbClr val="D9E2EC"/>
            </a:solidFill>
          </a:ln>
        </p:spPr>
        <p:txBody>
          <a:bodyPr wrap="square" lIns="1270" tIns="1270" rIns="1270" bIns="1270" rtlCol="0" anchor="ctr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7324D"/>
                </a:solidFill>
              </a:rPr>
              <a:t>2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17324D"/>
                </a:solidFill>
              </a:rPr>
              <a:t>Обмеження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17324D"/>
                </a:solidFill>
              </a:rPr>
              <a:t>PoI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5074920" y="2834640"/>
            <a:ext cx="1417320" cy="868680"/>
          </a:xfrm>
          <a:prstGeom prst="roundRect">
            <a:avLst>
              <a:gd name="adj" fmla="val 8421"/>
            </a:avLst>
          </a:prstGeom>
          <a:solidFill>
            <a:srgbClr val="FFFFFF"/>
          </a:solidFill>
          <a:ln w="12700">
            <a:solidFill>
              <a:srgbClr val="D9E2EC"/>
            </a:solidFill>
          </a:ln>
        </p:spPr>
        <p:txBody>
          <a:bodyPr wrap="square" lIns="1270" tIns="1270" rIns="1270" bIns="1270" rtlCol="0" anchor="ctr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7324D"/>
                </a:solidFill>
              </a:rPr>
              <a:t>3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17324D"/>
                </a:solidFill>
              </a:rPr>
              <a:t>Алгоритм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17324D"/>
                </a:solidFill>
              </a:rPr>
              <a:t>BESS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7223760" y="2834640"/>
            <a:ext cx="1417320" cy="868680"/>
          </a:xfrm>
          <a:prstGeom prst="roundRect">
            <a:avLst>
              <a:gd name="adj" fmla="val 8421"/>
            </a:avLst>
          </a:prstGeom>
          <a:solidFill>
            <a:srgbClr val="FFFFFF"/>
          </a:solidFill>
          <a:ln w="12700">
            <a:solidFill>
              <a:srgbClr val="D9E2EC"/>
            </a:solidFill>
          </a:ln>
        </p:spPr>
        <p:txBody>
          <a:bodyPr wrap="square" lIns="1270" tIns="1270" rIns="1270" bIns="1270" rtlCol="0" anchor="ctr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7324D"/>
                </a:solidFill>
              </a:rPr>
              <a:t>4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17324D"/>
                </a:solidFill>
              </a:rPr>
              <a:t>RTE та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17324D"/>
                </a:solidFill>
              </a:rPr>
              <a:t>деградація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9372600" y="2834640"/>
            <a:ext cx="1417320" cy="868680"/>
          </a:xfrm>
          <a:prstGeom prst="roundRect">
            <a:avLst>
              <a:gd name="adj" fmla="val 8421"/>
            </a:avLst>
          </a:prstGeom>
          <a:solidFill>
            <a:srgbClr val="FFFFFF"/>
          </a:solidFill>
          <a:ln w="12700">
            <a:solidFill>
              <a:srgbClr val="D9E2EC"/>
            </a:solidFill>
          </a:ln>
        </p:spPr>
        <p:txBody>
          <a:bodyPr wrap="square" lIns="1270" tIns="1270" rIns="1270" bIns="1270" rtlCol="0" anchor="ctr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7324D"/>
                </a:solidFill>
              </a:rPr>
              <a:t>5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17324D"/>
                </a:solidFill>
              </a:rPr>
              <a:t>Економічний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17324D"/>
                </a:solidFill>
              </a:rPr>
              <a:t>ефект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1005840" y="4617720"/>
            <a:ext cx="10241280" cy="9601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1D27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визначити обсяг корисного відпуску та обмеженої генерації;</a:t>
            </a:r>
            <a:endParaRPr lang="en-US" sz="1800" dirty="0"/>
          </a:p>
          <a:p>
            <a:pPr marL="0" indent="0" algn="l">
              <a:buNone/>
            </a:pPr>
            <a:r>
              <a:rPr lang="en-US" sz="1800" dirty="0">
                <a:solidFill>
                  <a:srgbClr val="1D27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порівняти сценарії без УЗЕ та з УЗЕ різної тривалості;</a:t>
            </a:r>
            <a:endParaRPr lang="en-US" sz="1800" dirty="0"/>
          </a:p>
          <a:p>
            <a:pPr marL="0" indent="0" algn="l">
              <a:buNone/>
            </a:pPr>
            <a:r>
              <a:rPr lang="en-US" sz="1800" dirty="0">
                <a:solidFill>
                  <a:srgbClr val="1D27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оцінити чутливість до цінових спредів, cycling, RTE та деградації;</a:t>
            </a:r>
            <a:endParaRPr lang="en-US" sz="1800" dirty="0"/>
          </a:p>
          <a:p>
            <a:pPr marL="0" indent="0" algn="l">
              <a:buNone/>
            </a:pPr>
            <a:r>
              <a:rPr lang="en-US" sz="1800" dirty="0">
                <a:solidFill>
                  <a:srgbClr val="1D27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сформувати вимоги до EMS/SCADA для реалізації оптимального режиму.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8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3BAA8C"/>
          </a:solidFill>
          <a:ln w="12700">
            <a:solidFill>
              <a:srgbClr val="3BAA8C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320040"/>
            <a:ext cx="859536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17324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Структура моделі: від даних до оптимальної конфігурації</a:t>
            </a:r>
            <a:endParaRPr lang="en-US" sz="2500" dirty="0"/>
          </a:p>
        </p:txBody>
      </p:sp>
      <p:sp>
        <p:nvSpPr>
          <p:cNvPr id="4" name="Text 2"/>
          <p:cNvSpPr/>
          <p:nvPr/>
        </p:nvSpPr>
        <p:spPr>
          <a:xfrm>
            <a:off x="9418320" y="393192"/>
            <a:ext cx="2240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5B6673"/>
                </a:solidFill>
              </a:rPr>
              <a:t>Методика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502920" y="941832"/>
            <a:ext cx="11155680" cy="0"/>
          </a:xfrm>
          <a:prstGeom prst="line">
            <a:avLst/>
          </a:prstGeom>
          <a:noFill/>
          <a:ln w="12700">
            <a:solidFill>
              <a:srgbClr val="D9E2E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6510528"/>
            <a:ext cx="7772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6D7783"/>
                </a:solidFill>
              </a:rPr>
              <a:t>Методичні підходи до оптимізації УЗЕ у гібридних СЕС–ВЕС</a:t>
            </a:r>
            <a:endParaRPr lang="en-US" sz="850" dirty="0"/>
          </a:p>
        </p:txBody>
      </p:sp>
      <p:sp>
        <p:nvSpPr>
          <p:cNvPr id="7" name="Text 5"/>
          <p:cNvSpPr/>
          <p:nvPr/>
        </p:nvSpPr>
        <p:spPr>
          <a:xfrm>
            <a:off x="11155680" y="6446520"/>
            <a:ext cx="502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5B6673"/>
                </a:solidFill>
              </a:rPr>
              <a:t>05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0" y="3063240"/>
            <a:ext cx="1005840" cy="0"/>
          </a:xfrm>
          <a:prstGeom prst="line">
            <a:avLst/>
          </a:prstGeom>
          <a:noFill/>
          <a:ln w="25400">
            <a:solidFill>
              <a:srgbClr val="3BAA8C"/>
            </a:solidFill>
            <a:prstDash val="solid"/>
            <a:headEnd type="none"/>
            <a:tailEnd type="triangle"/>
          </a:ln>
        </p:spPr>
      </p:sp>
      <p:sp>
        <p:nvSpPr>
          <p:cNvPr id="9" name="Shape 7"/>
          <p:cNvSpPr/>
          <p:nvPr/>
        </p:nvSpPr>
        <p:spPr>
          <a:xfrm>
            <a:off x="7406640" y="3063240"/>
            <a:ext cx="1005840" cy="0"/>
          </a:xfrm>
          <a:prstGeom prst="line">
            <a:avLst/>
          </a:prstGeom>
          <a:noFill/>
          <a:ln w="25400">
            <a:solidFill>
              <a:srgbClr val="3BAA8C"/>
            </a:solidFill>
            <a:prstDash val="solid"/>
            <a:headEnd type="none"/>
            <a:tailEnd type="triangle"/>
          </a:ln>
        </p:spPr>
      </p:sp>
      <p:sp>
        <p:nvSpPr>
          <p:cNvPr id="10" name="Text 8"/>
          <p:cNvSpPr/>
          <p:nvPr/>
        </p:nvSpPr>
        <p:spPr>
          <a:xfrm>
            <a:off x="640080" y="1417320"/>
            <a:ext cx="2377440" cy="658368"/>
          </a:xfrm>
          <a:prstGeom prst="roundRect">
            <a:avLst>
              <a:gd name="adj" fmla="val 11111"/>
            </a:avLst>
          </a:prstGeom>
          <a:solidFill>
            <a:srgbClr val="FFF3DE"/>
          </a:solidFill>
          <a:ln w="12700">
            <a:solidFill>
              <a:srgbClr val="F5D49B"/>
            </a:solidFill>
          </a:ln>
        </p:spPr>
        <p:txBody>
          <a:bodyPr wrap="square" lIns="1270" tIns="1270" rIns="1270" bIns="1270" rtlCol="0" anchor="ctr">
            <a:normAutofit/>
          </a:bodyPr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2A33A"/>
                </a:solidFill>
              </a:rPr>
              <a:t>Профіль СЕС</a:t>
            </a:r>
            <a:endParaRPr lang="en-US" sz="1500" dirty="0"/>
          </a:p>
          <a:p>
            <a:pPr marL="0" indent="0" algn="ctr">
              <a:buNone/>
            </a:pPr>
            <a:r>
              <a:rPr lang="en-US" sz="1500" b="1" dirty="0">
                <a:solidFill>
                  <a:srgbClr val="F2A33A"/>
                </a:solidFill>
              </a:rPr>
              <a:t>8760 год/рік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640080" y="2240280"/>
            <a:ext cx="2377440" cy="658368"/>
          </a:xfrm>
          <a:prstGeom prst="roundRect">
            <a:avLst>
              <a:gd name="adj" fmla="val 11111"/>
            </a:avLst>
          </a:prstGeom>
          <a:solidFill>
            <a:srgbClr val="EAF4FA"/>
          </a:solidFill>
          <a:ln w="12700">
            <a:solidFill>
              <a:srgbClr val="BBD8EE"/>
            </a:solidFill>
          </a:ln>
        </p:spPr>
        <p:txBody>
          <a:bodyPr wrap="square" lIns="1270" tIns="1270" rIns="1270" bIns="1270" rtlCol="0" anchor="ctr">
            <a:normAutofit/>
          </a:bodyPr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2B7BBB"/>
                </a:solidFill>
              </a:rPr>
              <a:t>Профіль ВЕС</a:t>
            </a:r>
            <a:endParaRPr lang="en-US" sz="1500" dirty="0"/>
          </a:p>
          <a:p>
            <a:pPr marL="0" indent="0" algn="ctr">
              <a:buNone/>
            </a:pPr>
            <a:r>
              <a:rPr lang="en-US" sz="1500" b="1" dirty="0">
                <a:solidFill>
                  <a:srgbClr val="2B7BBB"/>
                </a:solidFill>
              </a:rPr>
              <a:t>8760 год/рік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640080" y="3063240"/>
            <a:ext cx="2377440" cy="658368"/>
          </a:xfrm>
          <a:prstGeom prst="roundRect">
            <a:avLst>
              <a:gd name="adj" fmla="val 11111"/>
            </a:avLst>
          </a:prstGeom>
          <a:solidFill>
            <a:srgbClr val="FFFFFF"/>
          </a:solidFill>
          <a:ln w="12700">
            <a:solidFill>
              <a:srgbClr val="D9E2EC"/>
            </a:solidFill>
          </a:ln>
        </p:spPr>
        <p:txBody>
          <a:bodyPr wrap="square" lIns="1270" tIns="1270" rIns="1270" bIns="1270" rtlCol="0" anchor="ctr">
            <a:normAutofit/>
          </a:bodyPr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17324D"/>
                </a:solidFill>
              </a:rPr>
              <a:t>Ліміт видачі</a:t>
            </a:r>
            <a:endParaRPr lang="en-US" sz="1500" dirty="0"/>
          </a:p>
          <a:p>
            <a:pPr marL="0" indent="0" algn="ctr">
              <a:buNone/>
            </a:pPr>
            <a:r>
              <a:rPr lang="en-US" sz="1500" b="1" dirty="0">
                <a:solidFill>
                  <a:srgbClr val="17324D"/>
                </a:solidFill>
              </a:rPr>
              <a:t>Pgrid ≤ PPOI,max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640080" y="3886200"/>
            <a:ext cx="2377440" cy="658368"/>
          </a:xfrm>
          <a:prstGeom prst="roundRect">
            <a:avLst>
              <a:gd name="adj" fmla="val 11111"/>
            </a:avLst>
          </a:prstGeom>
          <a:solidFill>
            <a:srgbClr val="FFFFFF"/>
          </a:solidFill>
          <a:ln w="12700">
            <a:solidFill>
              <a:srgbClr val="D9E2EC"/>
            </a:solidFill>
          </a:ln>
        </p:spPr>
        <p:txBody>
          <a:bodyPr wrap="square" lIns="1270" tIns="1270" rIns="1270" bIns="1270" rtlCol="0" anchor="ctr">
            <a:normAutofit/>
          </a:bodyPr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17324D"/>
                </a:solidFill>
              </a:rPr>
              <a:t>Ціни ринку</a:t>
            </a:r>
            <a:endParaRPr lang="en-US" sz="1500" dirty="0"/>
          </a:p>
          <a:p>
            <a:pPr marL="0" indent="0" algn="ctr">
              <a:buNone/>
            </a:pPr>
            <a:r>
              <a:rPr lang="en-US" sz="1500" b="1" dirty="0">
                <a:solidFill>
                  <a:srgbClr val="17324D"/>
                </a:solidFill>
              </a:rPr>
              <a:t>погодинний ряд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640080" y="4709160"/>
            <a:ext cx="2377440" cy="658368"/>
          </a:xfrm>
          <a:prstGeom prst="roundRect">
            <a:avLst>
              <a:gd name="adj" fmla="val 11111"/>
            </a:avLst>
          </a:prstGeom>
          <a:solidFill>
            <a:srgbClr val="EAF6EF"/>
          </a:solidFill>
          <a:ln w="12700">
            <a:solidFill>
              <a:srgbClr val="B7DFC9"/>
            </a:solidFill>
          </a:ln>
        </p:spPr>
        <p:txBody>
          <a:bodyPr wrap="square" lIns="1270" tIns="1270" rIns="1270" bIns="1270" rtlCol="0" anchor="ctr">
            <a:normAutofit/>
          </a:bodyPr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3BAA8C"/>
                </a:solidFill>
              </a:rPr>
              <a:t>Параметри УЗЕ</a:t>
            </a:r>
            <a:endParaRPr lang="en-US" sz="1500" dirty="0"/>
          </a:p>
          <a:p>
            <a:pPr marL="0" indent="0" algn="ctr">
              <a:buNone/>
            </a:pPr>
            <a:r>
              <a:rPr lang="en-US" sz="1500" b="1" dirty="0">
                <a:solidFill>
                  <a:srgbClr val="3BAA8C"/>
                </a:solidFill>
              </a:rPr>
              <a:t>MW, MWh, RTE, SoH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4617720" y="1874520"/>
            <a:ext cx="2834640" cy="2377440"/>
          </a:xfrm>
          <a:prstGeom prst="roundRect">
            <a:avLst>
              <a:gd name="adj" fmla="val 3077"/>
            </a:avLst>
          </a:prstGeom>
          <a:solidFill>
            <a:srgbClr val="FFFFFF"/>
          </a:solidFill>
          <a:ln w="12700">
            <a:solidFill>
              <a:srgbClr val="3BAA8C"/>
            </a:solidFill>
          </a:ln>
        </p:spPr>
        <p:txBody>
          <a:bodyPr wrap="square" lIns="2286" tIns="2286" rIns="2286" bIns="2286" rtlCol="0" anchor="ctr">
            <a:normAutofit/>
          </a:bodyPr>
          <a:lstStyle/>
          <a:p>
            <a:pPr marL="0" indent="0" algn="ctr">
              <a:buNone/>
            </a:pPr>
            <a:r>
              <a:rPr lang="en-US" sz="1600" dirty="0">
                <a:solidFill>
                  <a:srgbClr val="1D2733"/>
                </a:solidFill>
              </a:rPr>
              <a:t>Погодинний алгоритм розрахунку</a:t>
            </a:r>
            <a:endParaRPr lang="en-US" sz="1600" dirty="0"/>
          </a:p>
          <a:p>
            <a:pPr marL="0" indent="0" algn="ctr">
              <a:buNone/>
            </a:pPr>
            <a:endParaRPr lang="en-US" sz="1600" dirty="0"/>
          </a:p>
          <a:p>
            <a:pPr marL="0" indent="0" algn="ctr">
              <a:buNone/>
            </a:pPr>
            <a:r>
              <a:rPr lang="en-US" sz="1600" dirty="0">
                <a:solidFill>
                  <a:srgbClr val="1D2733"/>
                </a:solidFill>
              </a:rPr>
              <a:t>• баланс генерації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dirty="0">
                <a:solidFill>
                  <a:srgbClr val="1D2733"/>
                </a:solidFill>
              </a:rPr>
              <a:t>• заряд / розряд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dirty="0">
                <a:solidFill>
                  <a:srgbClr val="1D2733"/>
                </a:solidFill>
              </a:rPr>
              <a:t>• SOC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dirty="0">
                <a:solidFill>
                  <a:srgbClr val="1D2733"/>
                </a:solidFill>
              </a:rPr>
              <a:t>• curtailment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dirty="0">
                <a:solidFill>
                  <a:srgbClr val="1D2733"/>
                </a:solidFill>
              </a:rPr>
              <a:t>• відпуск у мережу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8549640" y="1508760"/>
            <a:ext cx="2468880" cy="658368"/>
          </a:xfrm>
          <a:prstGeom prst="roundRect">
            <a:avLst>
              <a:gd name="adj" fmla="val 11111"/>
            </a:avLst>
          </a:prstGeom>
          <a:solidFill>
            <a:srgbClr val="FFFFFF"/>
          </a:solidFill>
          <a:ln w="12700">
            <a:solidFill>
              <a:srgbClr val="D9E2EC"/>
            </a:solidFill>
          </a:ln>
        </p:spPr>
        <p:txBody>
          <a:bodyPr wrap="square" lIns="1270" tIns="1270" rIns="1270" bIns="1270" rtlCol="0" anchor="ctr">
            <a:normAutofit/>
          </a:bodyPr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17324D"/>
                </a:solidFill>
              </a:rPr>
              <a:t>Корисний</a:t>
            </a:r>
            <a:endParaRPr lang="en-US" sz="1500" dirty="0"/>
          </a:p>
          <a:p>
            <a:pPr marL="0" indent="0" algn="ctr">
              <a:buNone/>
            </a:pPr>
            <a:r>
              <a:rPr lang="en-US" sz="1500" b="1" dirty="0">
                <a:solidFill>
                  <a:srgbClr val="17324D"/>
                </a:solidFill>
              </a:rPr>
              <a:t>відпуск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8549640" y="2377440"/>
            <a:ext cx="2468880" cy="658368"/>
          </a:xfrm>
          <a:prstGeom prst="roundRect">
            <a:avLst>
              <a:gd name="adj" fmla="val 11111"/>
            </a:avLst>
          </a:prstGeom>
          <a:solidFill>
            <a:srgbClr val="FFFFFF"/>
          </a:solidFill>
          <a:ln w="12700">
            <a:solidFill>
              <a:srgbClr val="D9E2EC"/>
            </a:solidFill>
          </a:ln>
        </p:spPr>
        <p:txBody>
          <a:bodyPr wrap="square" lIns="1270" tIns="1270" rIns="1270" bIns="1270" rtlCol="0" anchor="ctr">
            <a:normAutofit/>
          </a:bodyPr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17324D"/>
                </a:solidFill>
              </a:rPr>
              <a:t>Зменшення</a:t>
            </a:r>
            <a:endParaRPr lang="en-US" sz="1500" dirty="0"/>
          </a:p>
          <a:p>
            <a:pPr marL="0" indent="0" algn="ctr">
              <a:buNone/>
            </a:pPr>
            <a:r>
              <a:rPr lang="en-US" sz="1500" b="1" dirty="0">
                <a:solidFill>
                  <a:srgbClr val="17324D"/>
                </a:solidFill>
              </a:rPr>
              <a:t>обмежень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8549640" y="3246120"/>
            <a:ext cx="2468880" cy="658368"/>
          </a:xfrm>
          <a:prstGeom prst="roundRect">
            <a:avLst>
              <a:gd name="adj" fmla="val 11111"/>
            </a:avLst>
          </a:prstGeom>
          <a:solidFill>
            <a:srgbClr val="FFFFFF"/>
          </a:solidFill>
          <a:ln w="12700">
            <a:solidFill>
              <a:srgbClr val="D9E2EC"/>
            </a:solidFill>
          </a:ln>
        </p:spPr>
        <p:txBody>
          <a:bodyPr wrap="square" lIns="1270" tIns="1270" rIns="1270" bIns="1270" rtlCol="0" anchor="ctr">
            <a:normAutofit/>
          </a:bodyPr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17324D"/>
                </a:solidFill>
              </a:rPr>
              <a:t>Дохід / NPV /</a:t>
            </a:r>
            <a:endParaRPr lang="en-US" sz="1500" dirty="0"/>
          </a:p>
          <a:p>
            <a:pPr marL="0" indent="0" algn="ctr">
              <a:buNone/>
            </a:pPr>
            <a:r>
              <a:rPr lang="en-US" sz="1500" b="1" dirty="0">
                <a:solidFill>
                  <a:srgbClr val="17324D"/>
                </a:solidFill>
              </a:rPr>
              <a:t>строк окупності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8549640" y="4389120"/>
            <a:ext cx="2468880" cy="868680"/>
          </a:xfrm>
          <a:prstGeom prst="roundRect">
            <a:avLst>
              <a:gd name="adj" fmla="val 8421"/>
            </a:avLst>
          </a:prstGeom>
          <a:solidFill>
            <a:srgbClr val="EAF6EF"/>
          </a:solidFill>
          <a:ln w="12700">
            <a:solidFill>
              <a:srgbClr val="B7DFC9"/>
            </a:solidFill>
          </a:ln>
        </p:spPr>
        <p:txBody>
          <a:bodyPr wrap="square" lIns="1270" tIns="1270" rIns="1270" bIns="1270" rtlCol="0" anchor="ctr">
            <a:normAutofit/>
          </a:bodyPr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3BAA8C"/>
                </a:solidFill>
              </a:rPr>
              <a:t>Оптимальна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b="1" dirty="0">
                <a:solidFill>
                  <a:srgbClr val="3BAA8C"/>
                </a:solidFill>
              </a:rPr>
              <a:t>конфігурація УЗЕ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3886200" y="5193792"/>
            <a:ext cx="42976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 fontScale="85000" lnSpcReduction="10000"/>
          </a:bodyPr>
          <a:lstStyle/>
          <a:p>
            <a:pPr marL="0" indent="0" algn="ctr">
              <a:buNone/>
            </a:pPr>
            <a:r>
              <a:rPr lang="en-US" sz="1500" dirty="0">
                <a:solidFill>
                  <a:srgbClr val="5B667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Методика дає змогу порівнювати сценарії не за встановленою ємністю, а за техніко-економічним ефектом.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8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3BAA8C"/>
          </a:solidFill>
          <a:ln w="12700">
            <a:solidFill>
              <a:srgbClr val="3BAA8C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320040"/>
            <a:ext cx="859536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17324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Приклад добового режиму: заряд у надлишок, розряд у пікові години</a:t>
            </a:r>
            <a:endParaRPr lang="en-US" sz="2500" dirty="0"/>
          </a:p>
        </p:txBody>
      </p:sp>
      <p:sp>
        <p:nvSpPr>
          <p:cNvPr id="4" name="Text 2"/>
          <p:cNvSpPr/>
          <p:nvPr/>
        </p:nvSpPr>
        <p:spPr>
          <a:xfrm>
            <a:off x="9418320" y="393192"/>
            <a:ext cx="2240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5B6673"/>
                </a:solidFill>
              </a:rPr>
              <a:t>Візуалізація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502920" y="941832"/>
            <a:ext cx="11155680" cy="0"/>
          </a:xfrm>
          <a:prstGeom prst="line">
            <a:avLst/>
          </a:prstGeom>
          <a:noFill/>
          <a:ln w="12700">
            <a:solidFill>
              <a:srgbClr val="D9E2E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6510528"/>
            <a:ext cx="7772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6D7783"/>
                </a:solidFill>
              </a:rPr>
              <a:t>Методичні підходи до оптимізації УЗЕ у гібридних СЕС–ВЕС</a:t>
            </a:r>
            <a:endParaRPr lang="en-US" sz="850" dirty="0"/>
          </a:p>
        </p:txBody>
      </p:sp>
      <p:sp>
        <p:nvSpPr>
          <p:cNvPr id="7" name="Text 5"/>
          <p:cNvSpPr/>
          <p:nvPr/>
        </p:nvSpPr>
        <p:spPr>
          <a:xfrm>
            <a:off x="11155680" y="6446520"/>
            <a:ext cx="502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5B6673"/>
                </a:solidFill>
              </a:rPr>
              <a:t>06</a:t>
            </a:r>
            <a:endParaRPr lang="en-US" sz="1100" dirty="0"/>
          </a:p>
        </p:txBody>
      </p:sp>
      <p:graphicFrame>
        <p:nvGraphicFramePr>
          <p:cNvPr id="8" name="Chart 0"/>
          <p:cNvGraphicFramePr/>
          <p:nvPr>
            <p:extLst>
              <p:ext uri="{D42A27DB-BD31-4B8C-83A1-F6EECF244321}">
                <p14:modId xmlns:p14="http://schemas.microsoft.com/office/powerpoint/2010/main" val="364089751"/>
              </p:ext>
            </p:extLst>
          </p:nvPr>
        </p:nvGraphicFramePr>
        <p:xfrm>
          <a:off x="685800" y="1234440"/>
          <a:ext cx="7955280" cy="44348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 6"/>
          <p:cNvSpPr/>
          <p:nvPr/>
        </p:nvSpPr>
        <p:spPr>
          <a:xfrm>
            <a:off x="8979408" y="1389888"/>
            <a:ext cx="2331720" cy="713232"/>
          </a:xfrm>
          <a:prstGeom prst="roundRect">
            <a:avLst>
              <a:gd name="adj" fmla="val 10256"/>
            </a:avLst>
          </a:prstGeom>
          <a:solidFill>
            <a:srgbClr val="FFFFFF"/>
          </a:solidFill>
          <a:ln w="12700">
            <a:solidFill>
              <a:srgbClr val="D9E2EC"/>
            </a:solidFill>
          </a:ln>
        </p:spPr>
        <p:txBody>
          <a:bodyPr wrap="square" lIns="1270" tIns="1270" rIns="1270" bIns="1270" rtlCol="0" anchor="ctr">
            <a:normAutofit/>
          </a:bodyPr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5B6673"/>
                </a:solidFill>
              </a:rPr>
              <a:t>Умовний приклад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b="1" dirty="0">
                <a:solidFill>
                  <a:srgbClr val="5B6673"/>
                </a:solidFill>
              </a:rPr>
              <a:t>для пояснення методики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8942832" y="2423160"/>
            <a:ext cx="2468880" cy="21945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1500" dirty="0">
                <a:solidFill>
                  <a:srgbClr val="1D27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у години перевищення ліміту УЗЕ заряджається;</a:t>
            </a:r>
            <a:endParaRPr lang="en-US" sz="1500" dirty="0"/>
          </a:p>
          <a:p>
            <a:pPr marL="0" indent="0" algn="l">
              <a:buNone/>
            </a:pPr>
            <a:r>
              <a:rPr lang="en-US" sz="1500" dirty="0">
                <a:solidFill>
                  <a:srgbClr val="1D27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розряд відбувається при вільній пропускній спроможності;</a:t>
            </a:r>
            <a:endParaRPr lang="en-US" sz="1500" dirty="0"/>
          </a:p>
          <a:p>
            <a:pPr marL="0" indent="0" algn="l">
              <a:buNone/>
            </a:pPr>
            <a:r>
              <a:rPr lang="en-US" sz="1500" dirty="0">
                <a:solidFill>
                  <a:srgbClr val="1D27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ціновий сигнал визначає економічну доцільність циклу;</a:t>
            </a:r>
            <a:endParaRPr lang="en-US" sz="1500" dirty="0"/>
          </a:p>
          <a:p>
            <a:pPr marL="0" indent="0" algn="l">
              <a:buNone/>
            </a:pPr>
            <a:r>
              <a:rPr lang="en-US" sz="1500" dirty="0">
                <a:solidFill>
                  <a:srgbClr val="1D27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алгоритм має контролювати SOC та RTE.</a:t>
            </a:r>
            <a:endParaRPr lang="en-US" sz="1500" dirty="0"/>
          </a:p>
        </p:txBody>
      </p:sp>
      <p:sp>
        <p:nvSpPr>
          <p:cNvPr id="11" name="Text 8"/>
          <p:cNvSpPr/>
          <p:nvPr/>
        </p:nvSpPr>
        <p:spPr>
          <a:xfrm>
            <a:off x="713232" y="5806440"/>
            <a:ext cx="94183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50" dirty="0">
                <a:solidFill>
                  <a:srgbClr val="5B667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Примітка: графік є ілюстративним; фактичні результати визначаються за погодинними даними конкретного об’єкта.</a:t>
            </a:r>
            <a:endParaRPr lang="en-US" sz="9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8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3BAA8C"/>
          </a:solidFill>
          <a:ln w="12700">
            <a:solidFill>
              <a:srgbClr val="3BAA8C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320040"/>
            <a:ext cx="859536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17324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Критерії оптимізації та обмеження</a:t>
            </a:r>
            <a:endParaRPr lang="en-US" sz="2500" dirty="0"/>
          </a:p>
        </p:txBody>
      </p:sp>
      <p:sp>
        <p:nvSpPr>
          <p:cNvPr id="4" name="Text 2"/>
          <p:cNvSpPr/>
          <p:nvPr/>
        </p:nvSpPr>
        <p:spPr>
          <a:xfrm>
            <a:off x="9418320" y="393192"/>
            <a:ext cx="2240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5B6673"/>
                </a:solidFill>
              </a:rPr>
              <a:t>Математична логіка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502920" y="941832"/>
            <a:ext cx="11155680" cy="0"/>
          </a:xfrm>
          <a:prstGeom prst="line">
            <a:avLst/>
          </a:prstGeom>
          <a:noFill/>
          <a:ln w="12700">
            <a:solidFill>
              <a:srgbClr val="D9E2E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6510528"/>
            <a:ext cx="7772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6D7783"/>
                </a:solidFill>
              </a:rPr>
              <a:t>Методичні підходи до оптимізації УЗЕ у гібридних СЕС–ВЕС</a:t>
            </a:r>
            <a:endParaRPr lang="en-US" sz="850" dirty="0"/>
          </a:p>
        </p:txBody>
      </p:sp>
      <p:sp>
        <p:nvSpPr>
          <p:cNvPr id="7" name="Text 5"/>
          <p:cNvSpPr/>
          <p:nvPr/>
        </p:nvSpPr>
        <p:spPr>
          <a:xfrm>
            <a:off x="11155680" y="6446520"/>
            <a:ext cx="502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5B6673"/>
                </a:solidFill>
              </a:rPr>
              <a:t>07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841248" y="1444752"/>
            <a:ext cx="3246120" cy="713232"/>
          </a:xfrm>
          <a:prstGeom prst="roundRect">
            <a:avLst>
              <a:gd name="adj" fmla="val 10256"/>
            </a:avLst>
          </a:prstGeom>
          <a:solidFill>
            <a:srgbClr val="FFFFFF"/>
          </a:solidFill>
          <a:ln w="12700">
            <a:solidFill>
              <a:srgbClr val="3BAA8C"/>
            </a:solidFill>
          </a:ln>
        </p:spPr>
        <p:txBody>
          <a:bodyPr wrap="square" lIns="1270" tIns="1270" rIns="1270" bIns="1270" rtlCol="0" anchor="ctr">
            <a:normAutofit/>
          </a:bodyPr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17324D"/>
                </a:solidFill>
              </a:rPr>
              <a:t>Pgrid(t) ≤ PPOI,max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941832" y="2249424"/>
            <a:ext cx="3063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buNone/>
            </a:pPr>
            <a:r>
              <a:rPr lang="en-US" sz="1300" dirty="0">
                <a:solidFill>
                  <a:srgbClr val="5B667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обмеження потужності у точці приєднання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498848" y="1444752"/>
            <a:ext cx="6812280" cy="713232"/>
          </a:xfrm>
          <a:prstGeom prst="roundRect">
            <a:avLst>
              <a:gd name="adj" fmla="val 10256"/>
            </a:avLst>
          </a:prstGeom>
          <a:solidFill>
            <a:srgbClr val="FFFFFF"/>
          </a:solidFill>
          <a:ln w="12700">
            <a:solidFill>
              <a:srgbClr val="3BAA8C"/>
            </a:solidFill>
          </a:ln>
        </p:spPr>
        <p:txBody>
          <a:bodyPr wrap="square" lIns="1270" tIns="1270" rIns="1270" bIns="1270" rtlCol="0" anchor="ctr">
            <a:normAutofit/>
          </a:bodyPr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17324D"/>
                </a:solidFill>
              </a:rPr>
              <a:t>SOCt+1 = SOCt + ηch·Pch·Δt − Pdis·Δt/ηdis</a:t>
            </a:r>
            <a:endParaRPr lang="en-US" sz="1700" dirty="0"/>
          </a:p>
        </p:txBody>
      </p:sp>
      <p:sp>
        <p:nvSpPr>
          <p:cNvPr id="11" name="Text 9"/>
          <p:cNvSpPr/>
          <p:nvPr/>
        </p:nvSpPr>
        <p:spPr>
          <a:xfrm>
            <a:off x="4681728" y="2249424"/>
            <a:ext cx="6446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ctr">
              <a:buNone/>
            </a:pPr>
            <a:r>
              <a:rPr lang="en-US" sz="1300" dirty="0">
                <a:solidFill>
                  <a:srgbClr val="5B667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динаміка стану заряду з урахуванням ефективності циклу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868680" y="3246120"/>
            <a:ext cx="2514600" cy="822960"/>
          </a:xfrm>
          <a:prstGeom prst="roundRect">
            <a:avLst>
              <a:gd name="adj" fmla="val 8889"/>
            </a:avLst>
          </a:prstGeom>
          <a:solidFill>
            <a:srgbClr val="EAF4FA"/>
          </a:solidFill>
          <a:ln w="12700">
            <a:solidFill>
              <a:srgbClr val="BBD8EE"/>
            </a:solidFill>
          </a:ln>
        </p:spPr>
        <p:txBody>
          <a:bodyPr wrap="square" lIns="1270" tIns="1270" rIns="1270" bIns="1270" rtlCol="0" anchor="ctr">
            <a:normAutofit/>
          </a:bodyPr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2B7BBB"/>
                </a:solidFill>
              </a:rPr>
              <a:t>Мінімізувати curtailment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3611880" y="3246120"/>
            <a:ext cx="2514600" cy="822960"/>
          </a:xfrm>
          <a:prstGeom prst="roundRect">
            <a:avLst>
              <a:gd name="adj" fmla="val 8889"/>
            </a:avLst>
          </a:prstGeom>
          <a:solidFill>
            <a:srgbClr val="EAF6EF"/>
          </a:solidFill>
          <a:ln w="12700">
            <a:solidFill>
              <a:srgbClr val="B7DFC9"/>
            </a:solidFill>
          </a:ln>
        </p:spPr>
        <p:txBody>
          <a:bodyPr wrap="square" lIns="1270" tIns="1270" rIns="1270" bIns="1270" rtlCol="0" anchor="ctr">
            <a:normAutofit/>
          </a:bodyPr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3BAA8C"/>
                </a:solidFill>
              </a:rPr>
              <a:t>Максимізувати корисний відпуск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6355080" y="3246120"/>
            <a:ext cx="2514600" cy="822960"/>
          </a:xfrm>
          <a:prstGeom prst="roundRect">
            <a:avLst>
              <a:gd name="adj" fmla="val 8889"/>
            </a:avLst>
          </a:prstGeom>
          <a:solidFill>
            <a:srgbClr val="FFF3DE"/>
          </a:solidFill>
          <a:ln w="12700">
            <a:solidFill>
              <a:srgbClr val="F3D8A3"/>
            </a:solidFill>
          </a:ln>
        </p:spPr>
        <p:txBody>
          <a:bodyPr wrap="square" lIns="1270" tIns="1270" rIns="1270" bIns="1270" rtlCol="0" anchor="ctr">
            <a:normAutofit/>
          </a:bodyPr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2A33A"/>
                </a:solidFill>
              </a:rPr>
              <a:t>Максимізувати додаткову виручку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9098280" y="3246120"/>
            <a:ext cx="2514600" cy="822960"/>
          </a:xfrm>
          <a:prstGeom prst="roundRect">
            <a:avLst>
              <a:gd name="adj" fmla="val 8889"/>
            </a:avLst>
          </a:prstGeom>
          <a:solidFill>
            <a:srgbClr val="FFFFFF"/>
          </a:solidFill>
          <a:ln w="12700">
            <a:solidFill>
              <a:srgbClr val="D9E2EC"/>
            </a:solidFill>
          </a:ln>
        </p:spPr>
        <p:txBody>
          <a:bodyPr wrap="square" lIns="1270" tIns="1270" rIns="1270" bIns="1270" rtlCol="0" anchor="ctr">
            <a:normAutofit/>
          </a:bodyPr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7324D"/>
                </a:solidFill>
              </a:rPr>
              <a:t>Обмежити деградацію та CAPEX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1005840" y="4892040"/>
            <a:ext cx="10058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 lnSpcReduction="10000"/>
          </a:bodyPr>
          <a:lstStyle/>
          <a:p>
            <a:pPr marL="0" indent="0" algn="ctr">
              <a:buNone/>
            </a:pPr>
            <a:r>
              <a:rPr lang="en-US" sz="1900" b="1" dirty="0">
                <a:solidFill>
                  <a:srgbClr val="17324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Оптимум визначається не тільки технікою, але й економікою циклу: спред цін має компенсувати втрати RTE, cycling та операційні витрати.</a:t>
            </a:r>
            <a:endParaRPr lang="en-US" sz="1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5F8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3BAA8C"/>
          </a:solidFill>
          <a:ln w="12700">
            <a:solidFill>
              <a:srgbClr val="3BAA8C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320040"/>
            <a:ext cx="859536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17324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Порівняння сценаріїв: більше не завжди краще</a:t>
            </a:r>
            <a:endParaRPr lang="en-US" sz="2500" dirty="0"/>
          </a:p>
        </p:txBody>
      </p:sp>
      <p:sp>
        <p:nvSpPr>
          <p:cNvPr id="4" name="Text 2"/>
          <p:cNvSpPr/>
          <p:nvPr/>
        </p:nvSpPr>
        <p:spPr>
          <a:xfrm>
            <a:off x="9418320" y="393192"/>
            <a:ext cx="2240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5B6673"/>
                </a:solidFill>
              </a:rPr>
              <a:t>Сценарний аналіз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502920" y="941832"/>
            <a:ext cx="11155680" cy="0"/>
          </a:xfrm>
          <a:prstGeom prst="line">
            <a:avLst/>
          </a:prstGeom>
          <a:noFill/>
          <a:ln w="12700">
            <a:solidFill>
              <a:srgbClr val="D9E2E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6510528"/>
            <a:ext cx="7772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6D7783"/>
                </a:solidFill>
              </a:rPr>
              <a:t>Методичні підходи до оптимізації УЗЕ у гібридних СЕС–ВЕС</a:t>
            </a:r>
            <a:endParaRPr lang="en-US" sz="850" dirty="0"/>
          </a:p>
        </p:txBody>
      </p:sp>
      <p:sp>
        <p:nvSpPr>
          <p:cNvPr id="7" name="Text 5"/>
          <p:cNvSpPr/>
          <p:nvPr/>
        </p:nvSpPr>
        <p:spPr>
          <a:xfrm>
            <a:off x="11155680" y="6446520"/>
            <a:ext cx="502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5B6673"/>
                </a:solidFill>
              </a:rPr>
              <a:t>08</a:t>
            </a:r>
            <a:endParaRPr lang="en-US" sz="1100" dirty="0"/>
          </a:p>
        </p:txBody>
      </p:sp>
      <p:graphicFrame>
        <p:nvGraphicFramePr>
          <p:cNvPr id="8" name="Chart 0"/>
          <p:cNvGraphicFramePr/>
          <p:nvPr/>
        </p:nvGraphicFramePr>
        <p:xfrm>
          <a:off x="685800" y="1234440"/>
          <a:ext cx="5897880" cy="42976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 6"/>
          <p:cNvSpPr/>
          <p:nvPr/>
        </p:nvSpPr>
        <p:spPr>
          <a:xfrm>
            <a:off x="6931152" y="1298448"/>
            <a:ext cx="2148840" cy="429768"/>
          </a:xfrm>
          <a:prstGeom prst="roundRect">
            <a:avLst>
              <a:gd name="adj" fmla="val 17021"/>
            </a:avLst>
          </a:prstGeom>
          <a:solidFill>
            <a:srgbClr val="17324D"/>
          </a:solidFill>
          <a:ln w="7620">
            <a:solidFill>
              <a:srgbClr val="D9E2EC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</a:rPr>
              <a:t>Показник</a:t>
            </a:r>
            <a:endParaRPr lang="en-US" sz="1150" dirty="0"/>
          </a:p>
        </p:txBody>
      </p:sp>
      <p:sp>
        <p:nvSpPr>
          <p:cNvPr id="10" name="Text 7"/>
          <p:cNvSpPr/>
          <p:nvPr/>
        </p:nvSpPr>
        <p:spPr>
          <a:xfrm>
            <a:off x="9079992" y="1298448"/>
            <a:ext cx="960120" cy="429768"/>
          </a:xfrm>
          <a:prstGeom prst="roundRect">
            <a:avLst>
              <a:gd name="adj" fmla="val 17021"/>
            </a:avLst>
          </a:prstGeom>
          <a:solidFill>
            <a:srgbClr val="17324D"/>
          </a:solidFill>
          <a:ln w="7620">
            <a:solidFill>
              <a:srgbClr val="D9E2EC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</a:rPr>
              <a:t>2 год</a:t>
            </a:r>
            <a:endParaRPr lang="en-US" sz="1150" dirty="0"/>
          </a:p>
        </p:txBody>
      </p:sp>
      <p:sp>
        <p:nvSpPr>
          <p:cNvPr id="11" name="Text 8"/>
          <p:cNvSpPr/>
          <p:nvPr/>
        </p:nvSpPr>
        <p:spPr>
          <a:xfrm>
            <a:off x="10040112" y="1298448"/>
            <a:ext cx="1234440" cy="429768"/>
          </a:xfrm>
          <a:prstGeom prst="roundRect">
            <a:avLst>
              <a:gd name="adj" fmla="val 17021"/>
            </a:avLst>
          </a:prstGeom>
          <a:solidFill>
            <a:srgbClr val="17324D"/>
          </a:solidFill>
          <a:ln w="7620">
            <a:solidFill>
              <a:srgbClr val="D9E2EC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</a:rPr>
              <a:t>4 год</a:t>
            </a:r>
            <a:endParaRPr lang="en-US" sz="1150" dirty="0"/>
          </a:p>
        </p:txBody>
      </p:sp>
      <p:sp>
        <p:nvSpPr>
          <p:cNvPr id="12" name="Text 9"/>
          <p:cNvSpPr/>
          <p:nvPr/>
        </p:nvSpPr>
        <p:spPr>
          <a:xfrm>
            <a:off x="6931152" y="1728216"/>
            <a:ext cx="2148840" cy="429768"/>
          </a:xfrm>
          <a:prstGeom prst="roundRect">
            <a:avLst>
              <a:gd name="adj" fmla="val 17021"/>
            </a:avLst>
          </a:prstGeom>
          <a:solidFill>
            <a:srgbClr val="FFFFFF"/>
          </a:solidFill>
          <a:ln w="7620">
            <a:solidFill>
              <a:srgbClr val="D9E2EC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030" dirty="0">
                <a:solidFill>
                  <a:srgbClr val="1D2733"/>
                </a:solidFill>
              </a:rPr>
              <a:t>Енергія з УЗЕ</a:t>
            </a:r>
            <a:endParaRPr lang="en-US" sz="1030" dirty="0"/>
          </a:p>
        </p:txBody>
      </p:sp>
      <p:sp>
        <p:nvSpPr>
          <p:cNvPr id="13" name="Text 10"/>
          <p:cNvSpPr/>
          <p:nvPr/>
        </p:nvSpPr>
        <p:spPr>
          <a:xfrm>
            <a:off x="9079992" y="1728216"/>
            <a:ext cx="960120" cy="429768"/>
          </a:xfrm>
          <a:prstGeom prst="roundRect">
            <a:avLst>
              <a:gd name="adj" fmla="val 17021"/>
            </a:avLst>
          </a:prstGeom>
          <a:solidFill>
            <a:srgbClr val="FFFFFF"/>
          </a:solidFill>
          <a:ln w="7620">
            <a:solidFill>
              <a:srgbClr val="D9E2EC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D2733"/>
                </a:solidFill>
              </a:rPr>
              <a:t>+</a:t>
            </a:r>
            <a:endParaRPr lang="en-US" sz="1000" dirty="0"/>
          </a:p>
        </p:txBody>
      </p:sp>
      <p:sp>
        <p:nvSpPr>
          <p:cNvPr id="14" name="Text 11"/>
          <p:cNvSpPr/>
          <p:nvPr/>
        </p:nvSpPr>
        <p:spPr>
          <a:xfrm>
            <a:off x="10040112" y="1728216"/>
            <a:ext cx="1234440" cy="429768"/>
          </a:xfrm>
          <a:prstGeom prst="roundRect">
            <a:avLst>
              <a:gd name="adj" fmla="val 17021"/>
            </a:avLst>
          </a:prstGeom>
          <a:solidFill>
            <a:srgbClr val="FFFFFF"/>
          </a:solidFill>
          <a:ln w="7620">
            <a:solidFill>
              <a:srgbClr val="D9E2EC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980" dirty="0">
                <a:solidFill>
                  <a:srgbClr val="1D2733"/>
                </a:solidFill>
              </a:rPr>
              <a:t>++</a:t>
            </a:r>
            <a:endParaRPr lang="en-US" sz="980" dirty="0"/>
          </a:p>
        </p:txBody>
      </p:sp>
      <p:sp>
        <p:nvSpPr>
          <p:cNvPr id="15" name="Text 12"/>
          <p:cNvSpPr/>
          <p:nvPr/>
        </p:nvSpPr>
        <p:spPr>
          <a:xfrm>
            <a:off x="6931152" y="2157984"/>
            <a:ext cx="2148840" cy="429768"/>
          </a:xfrm>
          <a:prstGeom prst="roundRect">
            <a:avLst>
              <a:gd name="adj" fmla="val 17021"/>
            </a:avLst>
          </a:prstGeom>
          <a:solidFill>
            <a:srgbClr val="FFFFFF"/>
          </a:solidFill>
          <a:ln w="7620">
            <a:solidFill>
              <a:srgbClr val="D9E2EC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030" dirty="0">
                <a:solidFill>
                  <a:srgbClr val="1D2733"/>
                </a:solidFill>
              </a:rPr>
              <a:t>CAPEX</a:t>
            </a:r>
            <a:endParaRPr lang="en-US" sz="1030" dirty="0"/>
          </a:p>
        </p:txBody>
      </p:sp>
      <p:sp>
        <p:nvSpPr>
          <p:cNvPr id="16" name="Text 13"/>
          <p:cNvSpPr/>
          <p:nvPr/>
        </p:nvSpPr>
        <p:spPr>
          <a:xfrm>
            <a:off x="9079992" y="2157984"/>
            <a:ext cx="960120" cy="429768"/>
          </a:xfrm>
          <a:prstGeom prst="roundRect">
            <a:avLst>
              <a:gd name="adj" fmla="val 17021"/>
            </a:avLst>
          </a:prstGeom>
          <a:solidFill>
            <a:srgbClr val="FFFFFF"/>
          </a:solidFill>
          <a:ln w="7620">
            <a:solidFill>
              <a:srgbClr val="D9E2EC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D2733"/>
                </a:solidFill>
              </a:rPr>
              <a:t>+</a:t>
            </a:r>
            <a:endParaRPr lang="en-US" sz="1000" dirty="0"/>
          </a:p>
        </p:txBody>
      </p:sp>
      <p:sp>
        <p:nvSpPr>
          <p:cNvPr id="17" name="Text 14"/>
          <p:cNvSpPr/>
          <p:nvPr/>
        </p:nvSpPr>
        <p:spPr>
          <a:xfrm>
            <a:off x="10040112" y="2157984"/>
            <a:ext cx="1234440" cy="429768"/>
          </a:xfrm>
          <a:prstGeom prst="roundRect">
            <a:avLst>
              <a:gd name="adj" fmla="val 17021"/>
            </a:avLst>
          </a:prstGeom>
          <a:solidFill>
            <a:srgbClr val="FFFFFF"/>
          </a:solidFill>
          <a:ln w="7620">
            <a:solidFill>
              <a:srgbClr val="D9E2EC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980" dirty="0">
                <a:solidFill>
                  <a:srgbClr val="1D2733"/>
                </a:solidFill>
              </a:rPr>
              <a:t>++</a:t>
            </a:r>
            <a:endParaRPr lang="en-US" sz="980" dirty="0"/>
          </a:p>
        </p:txBody>
      </p:sp>
      <p:sp>
        <p:nvSpPr>
          <p:cNvPr id="18" name="Text 15"/>
          <p:cNvSpPr/>
          <p:nvPr/>
        </p:nvSpPr>
        <p:spPr>
          <a:xfrm>
            <a:off x="6931152" y="2587752"/>
            <a:ext cx="2148840" cy="429768"/>
          </a:xfrm>
          <a:prstGeom prst="roundRect">
            <a:avLst>
              <a:gd name="adj" fmla="val 17021"/>
            </a:avLst>
          </a:prstGeom>
          <a:solidFill>
            <a:srgbClr val="FFFFFF"/>
          </a:solidFill>
          <a:ln w="7620">
            <a:solidFill>
              <a:srgbClr val="D9E2EC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030" dirty="0">
                <a:solidFill>
                  <a:srgbClr val="1D2733"/>
                </a:solidFill>
              </a:rPr>
              <a:t>Зменшення curtailment</a:t>
            </a:r>
            <a:endParaRPr lang="en-US" sz="1030" dirty="0"/>
          </a:p>
        </p:txBody>
      </p:sp>
      <p:sp>
        <p:nvSpPr>
          <p:cNvPr id="19" name="Text 16"/>
          <p:cNvSpPr/>
          <p:nvPr/>
        </p:nvSpPr>
        <p:spPr>
          <a:xfrm>
            <a:off x="9079992" y="2587752"/>
            <a:ext cx="960120" cy="429768"/>
          </a:xfrm>
          <a:prstGeom prst="roundRect">
            <a:avLst>
              <a:gd name="adj" fmla="val 17021"/>
            </a:avLst>
          </a:prstGeom>
          <a:solidFill>
            <a:srgbClr val="FFFFFF"/>
          </a:solidFill>
          <a:ln w="7620">
            <a:solidFill>
              <a:srgbClr val="D9E2EC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D2733"/>
                </a:solidFill>
              </a:rPr>
              <a:t>+</a:t>
            </a:r>
            <a:endParaRPr lang="en-US" sz="1000" dirty="0"/>
          </a:p>
        </p:txBody>
      </p:sp>
      <p:sp>
        <p:nvSpPr>
          <p:cNvPr id="20" name="Text 17"/>
          <p:cNvSpPr/>
          <p:nvPr/>
        </p:nvSpPr>
        <p:spPr>
          <a:xfrm>
            <a:off x="10040112" y="2587752"/>
            <a:ext cx="1234440" cy="429768"/>
          </a:xfrm>
          <a:prstGeom prst="roundRect">
            <a:avLst>
              <a:gd name="adj" fmla="val 17021"/>
            </a:avLst>
          </a:prstGeom>
          <a:solidFill>
            <a:srgbClr val="FFFFFF"/>
          </a:solidFill>
          <a:ln w="7620">
            <a:solidFill>
              <a:srgbClr val="D9E2EC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980" dirty="0">
                <a:solidFill>
                  <a:srgbClr val="1D2733"/>
                </a:solidFill>
              </a:rPr>
              <a:t>++</a:t>
            </a:r>
            <a:endParaRPr lang="en-US" sz="980" dirty="0"/>
          </a:p>
        </p:txBody>
      </p:sp>
      <p:sp>
        <p:nvSpPr>
          <p:cNvPr id="21" name="Text 18"/>
          <p:cNvSpPr/>
          <p:nvPr/>
        </p:nvSpPr>
        <p:spPr>
          <a:xfrm>
            <a:off x="6931152" y="3017520"/>
            <a:ext cx="2148840" cy="429768"/>
          </a:xfrm>
          <a:prstGeom prst="roundRect">
            <a:avLst>
              <a:gd name="adj" fmla="val 17021"/>
            </a:avLst>
          </a:prstGeom>
          <a:solidFill>
            <a:srgbClr val="FFFFFF"/>
          </a:solidFill>
          <a:ln w="7620">
            <a:solidFill>
              <a:srgbClr val="D9E2EC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030" dirty="0">
                <a:solidFill>
                  <a:srgbClr val="1D2733"/>
                </a:solidFill>
              </a:rPr>
              <a:t>Окупність</a:t>
            </a:r>
            <a:endParaRPr lang="en-US" sz="1030" dirty="0"/>
          </a:p>
        </p:txBody>
      </p:sp>
      <p:sp>
        <p:nvSpPr>
          <p:cNvPr id="22" name="Text 19"/>
          <p:cNvSpPr/>
          <p:nvPr/>
        </p:nvSpPr>
        <p:spPr>
          <a:xfrm>
            <a:off x="9079992" y="3017520"/>
            <a:ext cx="960120" cy="429768"/>
          </a:xfrm>
          <a:prstGeom prst="roundRect">
            <a:avLst>
              <a:gd name="adj" fmla="val 17021"/>
            </a:avLst>
          </a:prstGeom>
          <a:solidFill>
            <a:srgbClr val="FFFFFF"/>
          </a:solidFill>
          <a:ln w="7620">
            <a:solidFill>
              <a:srgbClr val="D9E2EC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D2733"/>
                </a:solidFill>
              </a:rPr>
              <a:t>часто краща</a:t>
            </a:r>
            <a:endParaRPr lang="en-US" sz="1000" dirty="0"/>
          </a:p>
        </p:txBody>
      </p:sp>
      <p:sp>
        <p:nvSpPr>
          <p:cNvPr id="23" name="Text 20"/>
          <p:cNvSpPr/>
          <p:nvPr/>
        </p:nvSpPr>
        <p:spPr>
          <a:xfrm>
            <a:off x="10040112" y="3017520"/>
            <a:ext cx="1234440" cy="429768"/>
          </a:xfrm>
          <a:prstGeom prst="roundRect">
            <a:avLst>
              <a:gd name="adj" fmla="val 17021"/>
            </a:avLst>
          </a:prstGeom>
          <a:solidFill>
            <a:srgbClr val="FFFFFF"/>
          </a:solidFill>
          <a:ln w="7620">
            <a:solidFill>
              <a:srgbClr val="D9E2EC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980" dirty="0">
                <a:solidFill>
                  <a:srgbClr val="1D2733"/>
                </a:solidFill>
              </a:rPr>
              <a:t>потребує перевірки</a:t>
            </a:r>
            <a:endParaRPr lang="en-US" sz="980" dirty="0"/>
          </a:p>
        </p:txBody>
      </p:sp>
      <p:sp>
        <p:nvSpPr>
          <p:cNvPr id="24" name="Text 21"/>
          <p:cNvSpPr/>
          <p:nvPr/>
        </p:nvSpPr>
        <p:spPr>
          <a:xfrm>
            <a:off x="6931152" y="3447288"/>
            <a:ext cx="2148840" cy="429768"/>
          </a:xfrm>
          <a:prstGeom prst="roundRect">
            <a:avLst>
              <a:gd name="adj" fmla="val 17021"/>
            </a:avLst>
          </a:prstGeom>
          <a:solidFill>
            <a:srgbClr val="FFFFFF"/>
          </a:solidFill>
          <a:ln w="7620">
            <a:solidFill>
              <a:srgbClr val="D9E2EC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030" dirty="0">
                <a:solidFill>
                  <a:srgbClr val="1D2733"/>
                </a:solidFill>
              </a:rPr>
              <a:t>Аугментація</a:t>
            </a:r>
            <a:endParaRPr lang="en-US" sz="1030" dirty="0"/>
          </a:p>
        </p:txBody>
      </p:sp>
      <p:sp>
        <p:nvSpPr>
          <p:cNvPr id="25" name="Text 22"/>
          <p:cNvSpPr/>
          <p:nvPr/>
        </p:nvSpPr>
        <p:spPr>
          <a:xfrm>
            <a:off x="9079992" y="3447288"/>
            <a:ext cx="960120" cy="429768"/>
          </a:xfrm>
          <a:prstGeom prst="roundRect">
            <a:avLst>
              <a:gd name="adj" fmla="val 17021"/>
            </a:avLst>
          </a:prstGeom>
          <a:solidFill>
            <a:srgbClr val="FFFFFF"/>
          </a:solidFill>
          <a:ln w="7620">
            <a:solidFill>
              <a:srgbClr val="D9E2EC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1D2733"/>
                </a:solidFill>
              </a:rPr>
              <a:t>помірна</a:t>
            </a:r>
            <a:endParaRPr lang="en-US" sz="1000" dirty="0"/>
          </a:p>
        </p:txBody>
      </p:sp>
      <p:sp>
        <p:nvSpPr>
          <p:cNvPr id="26" name="Text 23"/>
          <p:cNvSpPr/>
          <p:nvPr/>
        </p:nvSpPr>
        <p:spPr>
          <a:xfrm>
            <a:off x="10040112" y="3447288"/>
            <a:ext cx="1234440" cy="429768"/>
          </a:xfrm>
          <a:prstGeom prst="roundRect">
            <a:avLst>
              <a:gd name="adj" fmla="val 17021"/>
            </a:avLst>
          </a:prstGeom>
          <a:solidFill>
            <a:srgbClr val="FFFFFF"/>
          </a:solidFill>
          <a:ln w="7620">
            <a:solidFill>
              <a:srgbClr val="D9E2EC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980" dirty="0">
                <a:solidFill>
                  <a:srgbClr val="1D2733"/>
                </a:solidFill>
              </a:rPr>
              <a:t>більш значуща</a:t>
            </a:r>
            <a:endParaRPr lang="en-US" sz="980" dirty="0"/>
          </a:p>
        </p:txBody>
      </p:sp>
      <p:sp>
        <p:nvSpPr>
          <p:cNvPr id="27" name="Text 24"/>
          <p:cNvSpPr/>
          <p:nvPr/>
        </p:nvSpPr>
        <p:spPr>
          <a:xfrm>
            <a:off x="6967728" y="4343400"/>
            <a:ext cx="431596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 fontScale="92500"/>
          </a:bodyPr>
          <a:lstStyle/>
          <a:p>
            <a:pPr marL="0" indent="0" algn="l">
              <a:buNone/>
            </a:pPr>
            <a:r>
              <a:rPr lang="en-US" sz="1500" dirty="0">
                <a:solidFill>
                  <a:srgbClr val="17324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Ілюстративна логіка: перехід від 2-годинної до 4-годинної конфігурації може зменшити обмеження генерації, але економічний ефект залежить від додаткового CAPEX, частоти циклів та цінових спредів.</a:t>
            </a:r>
            <a:endParaRPr lang="en-US" sz="1500" dirty="0"/>
          </a:p>
        </p:txBody>
      </p:sp>
      <p:sp>
        <p:nvSpPr>
          <p:cNvPr id="28" name="Text 25"/>
          <p:cNvSpPr/>
          <p:nvPr/>
        </p:nvSpPr>
        <p:spPr>
          <a:xfrm>
            <a:off x="713232" y="5742432"/>
            <a:ext cx="9601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950" dirty="0">
                <a:solidFill>
                  <a:srgbClr val="5B667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Примітка: числові значення наведені умовно для демонстрації підходу.</a:t>
            </a:r>
            <a:endParaRPr lang="en-US" sz="9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5F8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3BAA8C"/>
          </a:solidFill>
          <a:ln w="12700">
            <a:solidFill>
              <a:srgbClr val="3BAA8C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320040"/>
            <a:ext cx="859536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17324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Роль EMS/SCADA: практична реалізація оптимального режиму</a:t>
            </a:r>
            <a:endParaRPr lang="en-US" sz="2500" dirty="0"/>
          </a:p>
        </p:txBody>
      </p:sp>
      <p:sp>
        <p:nvSpPr>
          <p:cNvPr id="4" name="Text 2"/>
          <p:cNvSpPr/>
          <p:nvPr/>
        </p:nvSpPr>
        <p:spPr>
          <a:xfrm>
            <a:off x="9418320" y="393192"/>
            <a:ext cx="2240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5B6673"/>
                </a:solidFill>
              </a:rPr>
              <a:t>Керування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502920" y="941832"/>
            <a:ext cx="11155680" cy="0"/>
          </a:xfrm>
          <a:prstGeom prst="line">
            <a:avLst/>
          </a:prstGeom>
          <a:noFill/>
          <a:ln w="12700">
            <a:solidFill>
              <a:srgbClr val="D9E2E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6510528"/>
            <a:ext cx="7772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6D7783"/>
                </a:solidFill>
              </a:rPr>
              <a:t>Методичні підходи до оптимізації УЗЕ у гібридних СЕС–ВЕС</a:t>
            </a:r>
            <a:endParaRPr lang="en-US" sz="850" dirty="0"/>
          </a:p>
        </p:txBody>
      </p:sp>
      <p:sp>
        <p:nvSpPr>
          <p:cNvPr id="7" name="Text 5"/>
          <p:cNvSpPr/>
          <p:nvPr/>
        </p:nvSpPr>
        <p:spPr>
          <a:xfrm>
            <a:off x="11155680" y="6446520"/>
            <a:ext cx="502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5B6673"/>
                </a:solidFill>
              </a:rPr>
              <a:t>09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77240" y="1207008"/>
            <a:ext cx="2331720" cy="502920"/>
          </a:xfrm>
          <a:prstGeom prst="roundRect">
            <a:avLst>
              <a:gd name="adj" fmla="val 14545"/>
            </a:avLst>
          </a:prstGeom>
          <a:solidFill>
            <a:srgbClr val="17324D"/>
          </a:solidFill>
          <a:ln w="12700">
            <a:solidFill>
              <a:srgbClr val="17324D"/>
            </a:solidFill>
          </a:ln>
        </p:spPr>
        <p:txBody>
          <a:bodyPr wrap="square" lIns="1270" tIns="1270" rIns="1270" bIns="1270" rtlCol="0" anchor="ctr">
            <a:normAutofit/>
          </a:bodyPr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Вхідні дані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4736592" y="1207008"/>
            <a:ext cx="2514600" cy="502920"/>
          </a:xfrm>
          <a:prstGeom prst="roundRect">
            <a:avLst>
              <a:gd name="adj" fmla="val 14545"/>
            </a:avLst>
          </a:prstGeom>
          <a:solidFill>
            <a:srgbClr val="3BAA8C"/>
          </a:solidFill>
          <a:ln w="12700">
            <a:solidFill>
              <a:srgbClr val="3BAA8C"/>
            </a:solidFill>
          </a:ln>
        </p:spPr>
        <p:txBody>
          <a:bodyPr wrap="square" lIns="1270" tIns="1270" rIns="1270" bIns="1270" rtlCol="0" anchor="ctr">
            <a:normAutofit/>
          </a:bodyPr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EMS/SCADA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8979408" y="1207008"/>
            <a:ext cx="2331720" cy="502920"/>
          </a:xfrm>
          <a:prstGeom prst="roundRect">
            <a:avLst>
              <a:gd name="adj" fmla="val 14545"/>
            </a:avLst>
          </a:prstGeom>
          <a:solidFill>
            <a:srgbClr val="17324D"/>
          </a:solidFill>
          <a:ln w="12700">
            <a:solidFill>
              <a:srgbClr val="17324D"/>
            </a:solidFill>
          </a:ln>
        </p:spPr>
        <p:txBody>
          <a:bodyPr wrap="square" lIns="1270" tIns="1270" rIns="1270" bIns="1270" rtlCol="0" anchor="ctr">
            <a:normAutofit/>
          </a:bodyPr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Керуючі дії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3584448" y="2907792"/>
            <a:ext cx="548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3BAA8C"/>
                </a:solidFill>
              </a:rPr>
              <a:t>→</a:t>
            </a:r>
            <a:endParaRPr lang="en-US" sz="3200" dirty="0"/>
          </a:p>
        </p:txBody>
      </p:sp>
      <p:sp>
        <p:nvSpPr>
          <p:cNvPr id="12" name="Text 10"/>
          <p:cNvSpPr/>
          <p:nvPr/>
        </p:nvSpPr>
        <p:spPr>
          <a:xfrm>
            <a:off x="7818120" y="2907792"/>
            <a:ext cx="548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3BAA8C"/>
                </a:solidFill>
              </a:rPr>
              <a:t>→</a:t>
            </a:r>
            <a:endParaRPr lang="en-US" sz="3200" dirty="0"/>
          </a:p>
        </p:txBody>
      </p:sp>
      <p:sp>
        <p:nvSpPr>
          <p:cNvPr id="13" name="Text 11"/>
          <p:cNvSpPr/>
          <p:nvPr/>
        </p:nvSpPr>
        <p:spPr>
          <a:xfrm>
            <a:off x="941832" y="2148840"/>
            <a:ext cx="1965960" cy="658368"/>
          </a:xfrm>
          <a:prstGeom prst="roundRect">
            <a:avLst>
              <a:gd name="adj" fmla="val 11111"/>
            </a:avLst>
          </a:prstGeom>
          <a:solidFill>
            <a:srgbClr val="FFF3DE"/>
          </a:solidFill>
          <a:ln w="12700">
            <a:solidFill>
              <a:srgbClr val="F5D49B"/>
            </a:solidFill>
          </a:ln>
        </p:spPr>
        <p:txBody>
          <a:bodyPr wrap="square" lIns="1270" tIns="1270" rIns="1270" bIns="1270" rtlCol="0" anchor="ctr">
            <a:normAutofit/>
          </a:bodyPr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2A33A"/>
                </a:solidFill>
              </a:rPr>
              <a:t>СЕС</a:t>
            </a:r>
            <a:endParaRPr lang="en-US" sz="1500" dirty="0"/>
          </a:p>
          <a:p>
            <a:pPr marL="0" indent="0" algn="ctr">
              <a:buNone/>
            </a:pPr>
            <a:r>
              <a:rPr lang="en-US" sz="1500" b="1" dirty="0">
                <a:solidFill>
                  <a:srgbClr val="F2A33A"/>
                </a:solidFill>
              </a:rPr>
              <a:t>генерація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941832" y="2971800"/>
            <a:ext cx="1965960" cy="658368"/>
          </a:xfrm>
          <a:prstGeom prst="roundRect">
            <a:avLst>
              <a:gd name="adj" fmla="val 11111"/>
            </a:avLst>
          </a:prstGeom>
          <a:solidFill>
            <a:srgbClr val="EAF4FA"/>
          </a:solidFill>
          <a:ln w="12700">
            <a:solidFill>
              <a:srgbClr val="BBD8EE"/>
            </a:solidFill>
          </a:ln>
        </p:spPr>
        <p:txBody>
          <a:bodyPr wrap="square" lIns="1270" tIns="1270" rIns="1270" bIns="1270" rtlCol="0" anchor="ctr">
            <a:normAutofit/>
          </a:bodyPr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2B7BBB"/>
                </a:solidFill>
              </a:rPr>
              <a:t>ВЕС</a:t>
            </a:r>
            <a:endParaRPr lang="en-US" sz="1500" dirty="0"/>
          </a:p>
          <a:p>
            <a:pPr marL="0" indent="0" algn="ctr">
              <a:buNone/>
            </a:pPr>
            <a:r>
              <a:rPr lang="en-US" sz="1500" b="1" dirty="0">
                <a:solidFill>
                  <a:srgbClr val="2B7BBB"/>
                </a:solidFill>
              </a:rPr>
              <a:t>генерація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941832" y="3794760"/>
            <a:ext cx="1965960" cy="658368"/>
          </a:xfrm>
          <a:prstGeom prst="roundRect">
            <a:avLst>
              <a:gd name="adj" fmla="val 11111"/>
            </a:avLst>
          </a:prstGeom>
          <a:solidFill>
            <a:srgbClr val="EAF6EF"/>
          </a:solidFill>
          <a:ln w="12700">
            <a:solidFill>
              <a:srgbClr val="B7DFC9"/>
            </a:solidFill>
          </a:ln>
        </p:spPr>
        <p:txBody>
          <a:bodyPr wrap="square" lIns="1270" tIns="1270" rIns="1270" bIns="1270" rtlCol="0" anchor="ctr">
            <a:normAutofit/>
          </a:bodyPr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3BAA8C"/>
                </a:solidFill>
              </a:rPr>
              <a:t>УЗЕ</a:t>
            </a:r>
            <a:endParaRPr lang="en-US" sz="1500" dirty="0"/>
          </a:p>
          <a:p>
            <a:pPr marL="0" indent="0" algn="ctr">
              <a:buNone/>
            </a:pPr>
            <a:r>
              <a:rPr lang="en-US" sz="1500" b="1" dirty="0">
                <a:solidFill>
                  <a:srgbClr val="3BAA8C"/>
                </a:solidFill>
              </a:rPr>
              <a:t>SOC / SoH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4617720" y="2057400"/>
            <a:ext cx="2743200" cy="2514600"/>
          </a:xfrm>
          <a:prstGeom prst="roundRect">
            <a:avLst>
              <a:gd name="adj" fmla="val 2909"/>
            </a:avLst>
          </a:prstGeom>
          <a:solidFill>
            <a:srgbClr val="FFFFFF"/>
          </a:solidFill>
          <a:ln w="12700">
            <a:solidFill>
              <a:srgbClr val="3BAA8C"/>
            </a:solidFill>
          </a:ln>
        </p:spPr>
        <p:txBody>
          <a:bodyPr wrap="square" lIns="1905" tIns="1905" rIns="1905" bIns="1905" rtlCol="0" anchor="ctr">
            <a:normAutofit/>
          </a:bodyPr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17324D"/>
                </a:solidFill>
              </a:rPr>
              <a:t>Прогноз</a:t>
            </a:r>
            <a:endParaRPr lang="en-US" sz="1500" dirty="0"/>
          </a:p>
          <a:p>
            <a:pPr marL="0" indent="0" algn="ctr">
              <a:buNone/>
            </a:pPr>
            <a:r>
              <a:rPr lang="en-US" sz="1500" b="1" dirty="0">
                <a:solidFill>
                  <a:srgbClr val="17324D"/>
                </a:solidFill>
              </a:rPr>
              <a:t>Ринкові ціни</a:t>
            </a:r>
            <a:endParaRPr lang="en-US" sz="1500" dirty="0"/>
          </a:p>
          <a:p>
            <a:pPr marL="0" indent="0" algn="ctr">
              <a:buNone/>
            </a:pPr>
            <a:r>
              <a:rPr lang="en-US" sz="1500" b="1" dirty="0">
                <a:solidFill>
                  <a:srgbClr val="17324D"/>
                </a:solidFill>
              </a:rPr>
              <a:t>Ліміт PoI</a:t>
            </a:r>
            <a:endParaRPr lang="en-US" sz="1500" dirty="0"/>
          </a:p>
          <a:p>
            <a:pPr marL="0" indent="0" algn="ctr">
              <a:buNone/>
            </a:pPr>
            <a:r>
              <a:rPr lang="en-US" sz="1500" b="1" dirty="0">
                <a:solidFill>
                  <a:srgbClr val="17324D"/>
                </a:solidFill>
              </a:rPr>
              <a:t>Команди диспетчера</a:t>
            </a:r>
            <a:endParaRPr lang="en-US" sz="1500" dirty="0"/>
          </a:p>
          <a:p>
            <a:pPr marL="0" indent="0" algn="ctr">
              <a:buNone/>
            </a:pPr>
            <a:r>
              <a:rPr lang="en-US" sz="1500" b="1" dirty="0">
                <a:solidFill>
                  <a:srgbClr val="17324D"/>
                </a:solidFill>
              </a:rPr>
              <a:t>Технічні обмеження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9144000" y="2148840"/>
            <a:ext cx="2011680" cy="658368"/>
          </a:xfrm>
          <a:prstGeom prst="roundRect">
            <a:avLst>
              <a:gd name="adj" fmla="val 11111"/>
            </a:avLst>
          </a:prstGeom>
          <a:solidFill>
            <a:srgbClr val="FFFFFF"/>
          </a:solidFill>
          <a:ln w="12700">
            <a:solidFill>
              <a:srgbClr val="D9E2EC"/>
            </a:solidFill>
          </a:ln>
        </p:spPr>
        <p:txBody>
          <a:bodyPr wrap="square" lIns="1270" tIns="1270" rIns="1270" bIns="1270" rtlCol="0" anchor="ctr">
            <a:normAutofit/>
          </a:bodyPr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7324D"/>
                </a:solidFill>
              </a:rPr>
              <a:t>Заряд / розряд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b="1" dirty="0">
                <a:solidFill>
                  <a:srgbClr val="17324D"/>
                </a:solidFill>
              </a:rPr>
              <a:t>УЗЕ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9144000" y="2971800"/>
            <a:ext cx="2011680" cy="658368"/>
          </a:xfrm>
          <a:prstGeom prst="roundRect">
            <a:avLst>
              <a:gd name="adj" fmla="val 11111"/>
            </a:avLst>
          </a:prstGeom>
          <a:solidFill>
            <a:srgbClr val="FFFFFF"/>
          </a:solidFill>
          <a:ln w="12700">
            <a:solidFill>
              <a:srgbClr val="D9E2EC"/>
            </a:solidFill>
          </a:ln>
        </p:spPr>
        <p:txBody>
          <a:bodyPr wrap="square" lIns="1270" tIns="1270" rIns="1270" bIns="1270" rtlCol="0" anchor="ctr">
            <a:normAutofit/>
          </a:bodyPr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7324D"/>
                </a:solidFill>
              </a:rPr>
              <a:t>Обмеження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b="1" dirty="0">
                <a:solidFill>
                  <a:srgbClr val="17324D"/>
                </a:solidFill>
              </a:rPr>
              <a:t>генерації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9144000" y="3794760"/>
            <a:ext cx="2011680" cy="658368"/>
          </a:xfrm>
          <a:prstGeom prst="roundRect">
            <a:avLst>
              <a:gd name="adj" fmla="val 11111"/>
            </a:avLst>
          </a:prstGeom>
          <a:solidFill>
            <a:srgbClr val="FFFFFF"/>
          </a:solidFill>
          <a:ln w="12700">
            <a:solidFill>
              <a:srgbClr val="D9E2EC"/>
            </a:solidFill>
          </a:ln>
        </p:spPr>
        <p:txBody>
          <a:bodyPr wrap="square" lIns="1270" tIns="1270" rIns="1270" bIns="1270" rtlCol="0" anchor="ctr">
            <a:normAutofit/>
          </a:bodyPr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7324D"/>
                </a:solidFill>
              </a:rPr>
              <a:t>Графік відпуску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b="1" dirty="0">
                <a:solidFill>
                  <a:srgbClr val="17324D"/>
                </a:solidFill>
              </a:rPr>
              <a:t>в мережу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1325880" y="5532120"/>
            <a:ext cx="9509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 fontScale="92500"/>
          </a:bodyPr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17324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Ефективність УЗЕ визначається не лише MW/MWh, але й якістю алгоритмів керування.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1260</Words>
  <Application>Microsoft Office PowerPoint</Application>
  <PresentationFormat>Широкоэкранный</PresentationFormat>
  <Paragraphs>217</Paragraphs>
  <Slides>10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Aptos</vt:lpstr>
      <vt:lpstr>Aptos Display</vt:lpstr>
      <vt:lpstr>Arial</vt:lpstr>
      <vt:lpstr>Calibri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Institute of Renewable Energy of NAS of Ukraine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Оптимізація параметрів УЗЕ у складі гібридних СЕС-ВЕС</dc:title>
  <dc:subject>BESS optimization in hybrid PV-Wind plants</dc:subject>
  <dc:creator>OpenAI</dc:creator>
  <cp:lastModifiedBy>Yaroslav Kovalenko</cp:lastModifiedBy>
  <cp:revision>4</cp:revision>
  <dcterms:created xsi:type="dcterms:W3CDTF">2026-05-19T15:36:01Z</dcterms:created>
  <dcterms:modified xsi:type="dcterms:W3CDTF">2026-05-20T21:21:13Z</dcterms:modified>
</cp:coreProperties>
</file>